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6858000" cx="12192000"/>
  <p:notesSz cx="6858000" cy="9144000"/>
  <p:embeddedFontLst>
    <p:embeddedFont>
      <p:font typeface="Play"/>
      <p:regular r:id="rId48"/>
      <p:bold r:id="rId49"/>
    </p:embeddedFont>
    <p:embeddedFont>
      <p:font typeface="Roboto Mon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lay-regular.fntdata"/><Relationship Id="rId47" Type="http://schemas.openxmlformats.org/officeDocument/2006/relationships/slide" Target="slides/slide43.xml"/><Relationship Id="rId49" Type="http://schemas.openxmlformats.org/officeDocument/2006/relationships/font" Target="fonts/Play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Mono-bold.fntdata"/><Relationship Id="rId50" Type="http://schemas.openxmlformats.org/officeDocument/2006/relationships/font" Target="fonts/RobotoMono-regular.fntdata"/><Relationship Id="rId53" Type="http://schemas.openxmlformats.org/officeDocument/2006/relationships/font" Target="fonts/RobotoMono-boldItalic.fntdata"/><Relationship Id="rId52" Type="http://schemas.openxmlformats.org/officeDocument/2006/relationships/font" Target="fonts/RobotoMon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9a4d47c57e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9a4d47c57e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29a4d47c57e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9a4d47c57e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9a4d47c57e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29a4d47c57e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9d1aca8892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9d1aca8892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29d1aca8892_0_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9d1aca8892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9d1aca8892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29d1aca8892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9d1aca8892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9d1aca8892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29d1aca8892_0_1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9d1aca8892_0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9d1aca8892_0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g29d1aca8892_0_1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9d8f6c773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9d8f6c773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29d8f6c773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9d8f6c773b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9d8f6c773b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g29d8f6c773b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9a00cb43d5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29a00cb43d5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9d1aca8892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9d1aca8892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g29d1aca8892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9d1aca8892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9d1aca8892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g29d1aca8892_0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9d1aca889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9d1aca889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g29d1aca889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9d1aca8892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9d1aca889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g29d1aca8892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9d1aca8892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9d1aca8892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g29d1aca8892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9d1aca8892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9d1aca8892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g29d1aca8892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9d1aca8892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9d1aca8892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29d1aca8892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9d1aca8892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29d1aca8892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Крэши из-за ORM.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Проблемы связанные с изменениям структур.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Компании пробуют разные ORM и обертки.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Использование фреймворков зависит от нужд приложения</a:t>
            </a:r>
            <a:endParaRPr/>
          </a:p>
        </p:txBody>
      </p:sp>
      <p:sp>
        <p:nvSpPr>
          <p:cNvPr id="582" name="Google Shape;582;g29d1aca8892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9cec2af83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29cec2af83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9cec2af835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9cec2af835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29cec2af835_0_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9db95c67dc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9db95c67dc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29db95c67dc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9db95c67dc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9db95c67dc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29db95c67dc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9d8f6c773b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9d8f6c773b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g29d8f6c773b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9d8f6c773b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9d8f6c773b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g29d8f6c773b_0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9d1aca8892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9d1aca8892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g29d1aca8892_0_1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9d8f6c773b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29d8f6c773b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g29d8f6c773b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9d8f6c773b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9d8f6c773b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g29d8f6c773b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9d1aca8892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9d1aca8892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g29d1aca8892_0_1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9a4d47c57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29a4d47c57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9d8f6c773b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9d8f6c773b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29d8f6c773b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9d8f6c773b_0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9d8f6c773b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29d8f6c773b_0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29d8f6c773b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29d8f6c773b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g29d8f6c773b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9a4d47c57e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29a4d47c57e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9cec2af835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9cec2af835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g29cec2af835_0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9cec2af835_0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9cec2af835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29cec2af835_0_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bg>
      <p:bgPr>
        <a:solidFill>
          <a:schemeClr val="accen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/>
          <p:nvPr/>
        </p:nvSpPr>
        <p:spPr>
          <a:xfrm>
            <a:off x="3066460" y="0"/>
            <a:ext cx="9141306" cy="6857984"/>
          </a:xfrm>
          <a:custGeom>
            <a:rect b="b" l="l" r="r" t="t"/>
            <a:pathLst>
              <a:path extrusionOk="0" h="6857984" w="9141306">
                <a:moveTo>
                  <a:pt x="0" y="0"/>
                </a:moveTo>
                <a:lnTo>
                  <a:pt x="2220627" y="0"/>
                </a:lnTo>
                <a:lnTo>
                  <a:pt x="2227664" y="71102"/>
                </a:lnTo>
                <a:cubicBezTo>
                  <a:pt x="2553673" y="2682585"/>
                  <a:pt x="3819226" y="4693753"/>
                  <a:pt x="5269599" y="4980435"/>
                </a:cubicBezTo>
                <a:lnTo>
                  <a:pt x="5269599" y="0"/>
                </a:lnTo>
                <a:lnTo>
                  <a:pt x="7482942" y="0"/>
                </a:lnTo>
                <a:lnTo>
                  <a:pt x="7482942" y="2561872"/>
                </a:lnTo>
                <a:cubicBezTo>
                  <a:pt x="8043875" y="2462017"/>
                  <a:pt x="8561096" y="2193961"/>
                  <a:pt x="9008436" y="1827258"/>
                </a:cubicBezTo>
                <a:lnTo>
                  <a:pt x="9141306" y="1710545"/>
                </a:lnTo>
                <a:lnTo>
                  <a:pt x="9141306" y="5220992"/>
                </a:lnTo>
                <a:lnTo>
                  <a:pt x="9053277" y="5161765"/>
                </a:lnTo>
                <a:cubicBezTo>
                  <a:pt x="8633864" y="4904410"/>
                  <a:pt x="8120266" y="4711796"/>
                  <a:pt x="7482942" y="4623280"/>
                </a:cubicBezTo>
                <a:lnTo>
                  <a:pt x="7482942" y="6857984"/>
                </a:lnTo>
                <a:lnTo>
                  <a:pt x="3958880" y="6857984"/>
                </a:lnTo>
                <a:lnTo>
                  <a:pt x="3937392" y="6847097"/>
                </a:lnTo>
                <a:cubicBezTo>
                  <a:pt x="1772771" y="5668291"/>
                  <a:pt x="481691" y="3223920"/>
                  <a:pt x="53599" y="394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 txBox="1"/>
          <p:nvPr>
            <p:ph idx="1" type="body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7" name="Google Shape;57;p2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58" name="Google Shape;58;p2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" name="Google Shape;61;p2"/>
            <p:cNvSpPr/>
            <p:nvPr/>
          </p:nvSpPr>
          <p:spPr>
            <a:xfrm>
              <a:off x="775543" y="5715464"/>
              <a:ext cx="463247" cy="290797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 без фото">
  <p:cSld name="Цитата без фото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idx="1" type="body"/>
          </p:nvPr>
        </p:nvSpPr>
        <p:spPr>
          <a:xfrm>
            <a:off x="3359150" y="692151"/>
            <a:ext cx="8174038" cy="1609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2" type="body"/>
          </p:nvPr>
        </p:nvSpPr>
        <p:spPr>
          <a:xfrm>
            <a:off x="3359150" y="5738829"/>
            <a:ext cx="8200516" cy="461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3" type="body"/>
          </p:nvPr>
        </p:nvSpPr>
        <p:spPr>
          <a:xfrm>
            <a:off x="3366814" y="2459421"/>
            <a:ext cx="8174038" cy="1609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i="0" sz="2400">
                <a:latin typeface="Play"/>
                <a:ea typeface="Play"/>
                <a:cs typeface="Play"/>
                <a:sym typeface="Play"/>
              </a:defRPr>
            </a:lvl1pPr>
            <a:lvl2pPr indent="-355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 sz="1800">
                <a:latin typeface="Play"/>
                <a:ea typeface="Play"/>
                <a:cs typeface="Play"/>
                <a:sym typeface="Play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1"/>
          <p:cNvSpPr txBox="1"/>
          <p:nvPr/>
        </p:nvSpPr>
        <p:spPr>
          <a:xfrm>
            <a:off x="544512" y="-1049150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88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/>
          </a:p>
        </p:txBody>
      </p:sp>
      <p:sp>
        <p:nvSpPr>
          <p:cNvPr id="98" name="Google Shape;98;p11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 ">
  <p:cSld name="Цитата 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/>
          <p:nvPr/>
        </p:nvSpPr>
        <p:spPr>
          <a:xfrm>
            <a:off x="3013869" y="-1049149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88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/>
          </a:p>
        </p:txBody>
      </p:sp>
      <p:sp>
        <p:nvSpPr>
          <p:cNvPr id="101" name="Google Shape;101;p12"/>
          <p:cNvSpPr txBox="1"/>
          <p:nvPr>
            <p:ph idx="1" type="body"/>
          </p:nvPr>
        </p:nvSpPr>
        <p:spPr>
          <a:xfrm>
            <a:off x="5346702" y="711409"/>
            <a:ext cx="6199186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12"/>
          <p:cNvSpPr/>
          <p:nvPr>
            <p:ph idx="2" type="pic"/>
          </p:nvPr>
        </p:nvSpPr>
        <p:spPr>
          <a:xfrm>
            <a:off x="671513" y="800101"/>
            <a:ext cx="3370771" cy="33715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03" name="Google Shape;103;p12"/>
          <p:cNvSpPr txBox="1"/>
          <p:nvPr>
            <p:ph idx="3" type="body"/>
          </p:nvPr>
        </p:nvSpPr>
        <p:spPr>
          <a:xfrm>
            <a:off x="672592" y="4580422"/>
            <a:ext cx="3372026" cy="888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4" type="body"/>
          </p:nvPr>
        </p:nvSpPr>
        <p:spPr>
          <a:xfrm>
            <a:off x="672592" y="5490168"/>
            <a:ext cx="3370771" cy="7106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5" type="body"/>
          </p:nvPr>
        </p:nvSpPr>
        <p:spPr>
          <a:xfrm>
            <a:off x="5346701" y="1983399"/>
            <a:ext cx="6194151" cy="41660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 sz="16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окап телефона ">
  <p:cSld name="Мокап телефона 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/>
          <p:nvPr/>
        </p:nvSpPr>
        <p:spPr>
          <a:xfrm>
            <a:off x="7915319" y="799034"/>
            <a:ext cx="2515560" cy="5321045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3"/>
          <p:cNvSpPr/>
          <p:nvPr>
            <p:ph idx="2" type="pic"/>
          </p:nvPr>
        </p:nvSpPr>
        <p:spPr>
          <a:xfrm>
            <a:off x="7960331" y="795427"/>
            <a:ext cx="2428737" cy="529537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13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" type="body"/>
          </p:nvPr>
        </p:nvSpPr>
        <p:spPr>
          <a:xfrm>
            <a:off x="671514" y="2055970"/>
            <a:ext cx="541866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3" name="Google Shape;1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241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idx="1" type="body"/>
          </p:nvPr>
        </p:nvSpPr>
        <p:spPr>
          <a:xfrm>
            <a:off x="6096000" y="692150"/>
            <a:ext cx="5437187" cy="550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4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2" type="body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671513" y="1773238"/>
            <a:ext cx="10861675" cy="4464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5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">
  <p:cSld name="Финальный слайд">
    <p:bg>
      <p:bgPr>
        <a:solidFill>
          <a:schemeClr val="accen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6"/>
          <p:cNvPicPr preferRelativeResize="0"/>
          <p:nvPr/>
        </p:nvPicPr>
        <p:blipFill rotWithShape="1">
          <a:blip r:embed="rId2">
            <a:alphaModFix/>
          </a:blip>
          <a:srcRect b="9240" l="0" r="3105" t="4670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 txBox="1"/>
          <p:nvPr>
            <p:ph type="title"/>
          </p:nvPr>
        </p:nvSpPr>
        <p:spPr>
          <a:xfrm>
            <a:off x="620713" y="583317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6" name="Google Shape;126;p16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127" name="Google Shape;127;p16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28" name="Google Shape;128;p16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16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0" name="Google Shape;130;p16"/>
            <p:cNvSpPr/>
            <p:nvPr/>
          </p:nvSpPr>
          <p:spPr>
            <a:xfrm>
              <a:off x="775543" y="5715464"/>
              <a:ext cx="463247" cy="290797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">
  <p:cSld name="Финальный с QR">
    <p:bg>
      <p:bgPr>
        <a:solidFill>
          <a:schemeClr val="accen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7"/>
          <p:cNvPicPr preferRelativeResize="0"/>
          <p:nvPr/>
        </p:nvPicPr>
        <p:blipFill rotWithShape="1">
          <a:blip r:embed="rId2">
            <a:alphaModFix/>
          </a:blip>
          <a:srcRect b="9240" l="0" r="3105" t="4670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>
            <p:ph type="title"/>
          </p:nvPr>
        </p:nvSpPr>
        <p:spPr>
          <a:xfrm>
            <a:off x="620713" y="43725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7"/>
          <p:cNvSpPr/>
          <p:nvPr>
            <p:ph idx="2" type="pic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240" l="0" r="3105" t="4670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>
            <p:ph type="title"/>
          </p:nvPr>
        </p:nvSpPr>
        <p:spPr>
          <a:xfrm>
            <a:off x="620713" y="37248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8"/>
          <p:cNvSpPr/>
          <p:nvPr>
            <p:ph idx="2" type="pic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658813" y="5842000"/>
            <a:ext cx="5437187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3" name="Google Shape;143;p19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144" name="Google Shape;144;p19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45" name="Google Shape;145;p19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7" name="Google Shape;147;p19"/>
            <p:cNvSpPr/>
            <p:nvPr/>
          </p:nvSpPr>
          <p:spPr>
            <a:xfrm>
              <a:off x="775543" y="5715464"/>
              <a:ext cx="463247" cy="290797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658813" y="1773238"/>
            <a:ext cx="10874375" cy="4447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6311901" y="692150"/>
            <a:ext cx="5208586" cy="5545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2" type="body"/>
          </p:nvPr>
        </p:nvSpPr>
        <p:spPr>
          <a:xfrm>
            <a:off x="671513" y="2040889"/>
            <a:ext cx="5424487" cy="41598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2"/>
          <p:cNvSpPr txBox="1"/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677334" y="1773238"/>
            <a:ext cx="5317065" cy="4427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2" type="body"/>
          </p:nvPr>
        </p:nvSpPr>
        <p:spPr>
          <a:xfrm>
            <a:off x="6197604" y="1773238"/>
            <a:ext cx="5317062" cy="4427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3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актоид">
  <p:cSld name="1 фактоид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4"/>
          <p:cNvPicPr preferRelativeResize="0"/>
          <p:nvPr/>
        </p:nvPicPr>
        <p:blipFill rotWithShape="1">
          <a:blip r:embed="rId2">
            <a:alphaModFix/>
          </a:blip>
          <a:srcRect b="18805" l="34450" r="15833" t="19159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658813" y="4363180"/>
            <a:ext cx="10224000" cy="525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idx="2" type="body"/>
          </p:nvPr>
        </p:nvSpPr>
        <p:spPr>
          <a:xfrm>
            <a:off x="671513" y="1773238"/>
            <a:ext cx="10223999" cy="24070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700"/>
              <a:buNone/>
              <a:defRPr b="1" i="0" sz="16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1371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2pPr>
            <a:lvl3pPr indent="-1371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−"/>
              <a:defRPr sz="18000">
                <a:latin typeface="Arial"/>
                <a:ea typeface="Arial"/>
                <a:cs typeface="Arial"/>
                <a:sym typeface="Arial"/>
              </a:defRPr>
            </a:lvl3pPr>
            <a:lvl4pPr indent="-1371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4pPr>
            <a:lvl5pPr indent="-1371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фактоида">
  <p:cSld name="2 фактоида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5"/>
          <p:cNvPicPr preferRelativeResize="0"/>
          <p:nvPr/>
        </p:nvPicPr>
        <p:blipFill rotWithShape="1">
          <a:blip r:embed="rId2">
            <a:alphaModFix/>
          </a:blip>
          <a:srcRect b="18805" l="34450" r="15833" t="19159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672853" y="3878709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b="1" i="0" sz="1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2" type="body"/>
          </p:nvPr>
        </p:nvSpPr>
        <p:spPr>
          <a:xfrm>
            <a:off x="672852" y="5715426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3" type="body"/>
          </p:nvPr>
        </p:nvSpPr>
        <p:spPr>
          <a:xfrm>
            <a:off x="671514" y="1045518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b="1" i="0" sz="1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4" type="body"/>
          </p:nvPr>
        </p:nvSpPr>
        <p:spPr>
          <a:xfrm>
            <a:off x="671513" y="2882235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фактоида">
  <p:cSld name="4 фактоида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26"/>
          <p:cNvSpPr txBox="1"/>
          <p:nvPr>
            <p:ph idx="2" type="body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26"/>
          <p:cNvSpPr txBox="1"/>
          <p:nvPr>
            <p:ph idx="3" type="body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26"/>
          <p:cNvSpPr txBox="1"/>
          <p:nvPr>
            <p:ph idx="4" type="body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26"/>
          <p:cNvSpPr txBox="1"/>
          <p:nvPr>
            <p:ph idx="5" type="body"/>
          </p:nvPr>
        </p:nvSpPr>
        <p:spPr>
          <a:xfrm>
            <a:off x="680012" y="3864033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26"/>
          <p:cNvSpPr txBox="1"/>
          <p:nvPr>
            <p:ph idx="6" type="body"/>
          </p:nvPr>
        </p:nvSpPr>
        <p:spPr>
          <a:xfrm>
            <a:off x="680011" y="5058095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26"/>
          <p:cNvSpPr txBox="1"/>
          <p:nvPr>
            <p:ph idx="7" type="body"/>
          </p:nvPr>
        </p:nvSpPr>
        <p:spPr>
          <a:xfrm>
            <a:off x="678673" y="1773238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4" name="Google Shape;184;p26"/>
          <p:cNvSpPr txBox="1"/>
          <p:nvPr>
            <p:ph idx="8" type="body"/>
          </p:nvPr>
        </p:nvSpPr>
        <p:spPr>
          <a:xfrm>
            <a:off x="678673" y="2967300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фактоида + текст">
  <p:cSld name="4 фактоида + текст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5345018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2" type="body"/>
          </p:nvPr>
        </p:nvSpPr>
        <p:spPr>
          <a:xfrm>
            <a:off x="5345017" y="1620441"/>
            <a:ext cx="2779200" cy="498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idx="3" type="body"/>
          </p:nvPr>
        </p:nvSpPr>
        <p:spPr>
          <a:xfrm>
            <a:off x="5345018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9" name="Google Shape;189;p27"/>
          <p:cNvSpPr txBox="1"/>
          <p:nvPr>
            <p:ph idx="4" type="body"/>
          </p:nvPr>
        </p:nvSpPr>
        <p:spPr>
          <a:xfrm>
            <a:off x="5345017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0" name="Google Shape;190;p27"/>
          <p:cNvSpPr txBox="1"/>
          <p:nvPr>
            <p:ph idx="5" type="body"/>
          </p:nvPr>
        </p:nvSpPr>
        <p:spPr>
          <a:xfrm>
            <a:off x="8424464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27"/>
          <p:cNvSpPr txBox="1"/>
          <p:nvPr>
            <p:ph idx="6" type="body"/>
          </p:nvPr>
        </p:nvSpPr>
        <p:spPr>
          <a:xfrm>
            <a:off x="8424463" y="1620442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27"/>
          <p:cNvSpPr txBox="1"/>
          <p:nvPr>
            <p:ph idx="7" type="body"/>
          </p:nvPr>
        </p:nvSpPr>
        <p:spPr>
          <a:xfrm>
            <a:off x="8424465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27"/>
          <p:cNvSpPr txBox="1"/>
          <p:nvPr>
            <p:ph idx="8" type="body"/>
          </p:nvPr>
        </p:nvSpPr>
        <p:spPr>
          <a:xfrm>
            <a:off x="8424463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9" type="body"/>
          </p:nvPr>
        </p:nvSpPr>
        <p:spPr>
          <a:xfrm>
            <a:off x="668348" y="2495796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27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type="title"/>
          </p:nvPr>
        </p:nvSpPr>
        <p:spPr>
          <a:xfrm>
            <a:off x="677334" y="692150"/>
            <a:ext cx="3366029" cy="16018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фактоидов">
  <p:cSld name="6 фактоидов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5345020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28"/>
          <p:cNvSpPr txBox="1"/>
          <p:nvPr>
            <p:ph idx="2" type="body"/>
          </p:nvPr>
        </p:nvSpPr>
        <p:spPr>
          <a:xfrm>
            <a:off x="5345020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28"/>
          <p:cNvSpPr txBox="1"/>
          <p:nvPr>
            <p:ph idx="3" type="body"/>
          </p:nvPr>
        </p:nvSpPr>
        <p:spPr>
          <a:xfrm>
            <a:off x="8375766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28"/>
          <p:cNvSpPr txBox="1"/>
          <p:nvPr>
            <p:ph idx="4" type="body"/>
          </p:nvPr>
        </p:nvSpPr>
        <p:spPr>
          <a:xfrm>
            <a:off x="8375766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idx="5" type="body"/>
          </p:nvPr>
        </p:nvSpPr>
        <p:spPr>
          <a:xfrm>
            <a:off x="5345020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6" type="body"/>
          </p:nvPr>
        </p:nvSpPr>
        <p:spPr>
          <a:xfrm>
            <a:off x="5345020" y="3128871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28"/>
          <p:cNvSpPr txBox="1"/>
          <p:nvPr>
            <p:ph idx="7" type="body"/>
          </p:nvPr>
        </p:nvSpPr>
        <p:spPr>
          <a:xfrm>
            <a:off x="8375766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28"/>
          <p:cNvSpPr txBox="1"/>
          <p:nvPr>
            <p:ph idx="8" type="body"/>
          </p:nvPr>
        </p:nvSpPr>
        <p:spPr>
          <a:xfrm>
            <a:off x="8375766" y="3128872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28"/>
          <p:cNvSpPr txBox="1"/>
          <p:nvPr>
            <p:ph idx="9" type="body"/>
          </p:nvPr>
        </p:nvSpPr>
        <p:spPr>
          <a:xfrm>
            <a:off x="5345020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28"/>
          <p:cNvSpPr txBox="1"/>
          <p:nvPr>
            <p:ph idx="13" type="body"/>
          </p:nvPr>
        </p:nvSpPr>
        <p:spPr>
          <a:xfrm>
            <a:off x="5345020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p28"/>
          <p:cNvSpPr txBox="1"/>
          <p:nvPr>
            <p:ph idx="14" type="body"/>
          </p:nvPr>
        </p:nvSpPr>
        <p:spPr>
          <a:xfrm>
            <a:off x="8375766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28"/>
          <p:cNvSpPr txBox="1"/>
          <p:nvPr>
            <p:ph idx="15" type="body"/>
          </p:nvPr>
        </p:nvSpPr>
        <p:spPr>
          <a:xfrm>
            <a:off x="8375766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p28"/>
          <p:cNvSpPr txBox="1"/>
          <p:nvPr>
            <p:ph idx="16" type="body"/>
          </p:nvPr>
        </p:nvSpPr>
        <p:spPr>
          <a:xfrm>
            <a:off x="671513" y="2496201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8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фактоидов">
  <p:cSld name="9 фактоидов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idx="1" type="body"/>
          </p:nvPr>
        </p:nvSpPr>
        <p:spPr>
          <a:xfrm>
            <a:off x="534297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2" type="body"/>
          </p:nvPr>
        </p:nvSpPr>
        <p:spPr>
          <a:xfrm>
            <a:off x="534297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3" type="body"/>
          </p:nvPr>
        </p:nvSpPr>
        <p:spPr>
          <a:xfrm>
            <a:off x="739599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4" type="body"/>
          </p:nvPr>
        </p:nvSpPr>
        <p:spPr>
          <a:xfrm>
            <a:off x="739599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29"/>
          <p:cNvSpPr txBox="1"/>
          <p:nvPr>
            <p:ph idx="5" type="body"/>
          </p:nvPr>
        </p:nvSpPr>
        <p:spPr>
          <a:xfrm>
            <a:off x="9445338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9" name="Google Shape;219;p29"/>
          <p:cNvSpPr txBox="1"/>
          <p:nvPr>
            <p:ph idx="6" type="body"/>
          </p:nvPr>
        </p:nvSpPr>
        <p:spPr>
          <a:xfrm>
            <a:off x="9445338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0" name="Google Shape;220;p29"/>
          <p:cNvSpPr txBox="1"/>
          <p:nvPr>
            <p:ph idx="7" type="body"/>
          </p:nvPr>
        </p:nvSpPr>
        <p:spPr>
          <a:xfrm>
            <a:off x="5342973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1" name="Google Shape;221;p29"/>
          <p:cNvSpPr txBox="1"/>
          <p:nvPr>
            <p:ph idx="8" type="body"/>
          </p:nvPr>
        </p:nvSpPr>
        <p:spPr>
          <a:xfrm>
            <a:off x="5342973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29"/>
          <p:cNvSpPr txBox="1"/>
          <p:nvPr>
            <p:ph idx="9" type="body"/>
          </p:nvPr>
        </p:nvSpPr>
        <p:spPr>
          <a:xfrm>
            <a:off x="739966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29"/>
          <p:cNvSpPr txBox="1"/>
          <p:nvPr>
            <p:ph idx="13" type="body"/>
          </p:nvPr>
        </p:nvSpPr>
        <p:spPr>
          <a:xfrm>
            <a:off x="739966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4" name="Google Shape;224;p29"/>
          <p:cNvSpPr txBox="1"/>
          <p:nvPr>
            <p:ph idx="14" type="body"/>
          </p:nvPr>
        </p:nvSpPr>
        <p:spPr>
          <a:xfrm>
            <a:off x="945268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5" name="Google Shape;225;p29"/>
          <p:cNvSpPr txBox="1"/>
          <p:nvPr>
            <p:ph idx="15" type="body"/>
          </p:nvPr>
        </p:nvSpPr>
        <p:spPr>
          <a:xfrm>
            <a:off x="945268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29"/>
          <p:cNvSpPr txBox="1"/>
          <p:nvPr>
            <p:ph idx="16" type="body"/>
          </p:nvPr>
        </p:nvSpPr>
        <p:spPr>
          <a:xfrm>
            <a:off x="534297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29"/>
          <p:cNvSpPr txBox="1"/>
          <p:nvPr>
            <p:ph idx="17" type="body"/>
          </p:nvPr>
        </p:nvSpPr>
        <p:spPr>
          <a:xfrm>
            <a:off x="534297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29"/>
          <p:cNvSpPr txBox="1"/>
          <p:nvPr>
            <p:ph idx="18" type="body"/>
          </p:nvPr>
        </p:nvSpPr>
        <p:spPr>
          <a:xfrm>
            <a:off x="739599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9" name="Google Shape;229;p29"/>
          <p:cNvSpPr txBox="1"/>
          <p:nvPr>
            <p:ph idx="19" type="body"/>
          </p:nvPr>
        </p:nvSpPr>
        <p:spPr>
          <a:xfrm>
            <a:off x="739599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0" name="Google Shape;230;p29"/>
          <p:cNvSpPr txBox="1"/>
          <p:nvPr>
            <p:ph idx="20" type="body"/>
          </p:nvPr>
        </p:nvSpPr>
        <p:spPr>
          <a:xfrm>
            <a:off x="9445338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1" name="Google Shape;231;p29"/>
          <p:cNvSpPr txBox="1"/>
          <p:nvPr>
            <p:ph idx="21" type="body"/>
          </p:nvPr>
        </p:nvSpPr>
        <p:spPr>
          <a:xfrm>
            <a:off x="9445338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2" name="Google Shape;232;p29"/>
          <p:cNvSpPr txBox="1"/>
          <p:nvPr>
            <p:ph idx="22" type="body"/>
          </p:nvPr>
        </p:nvSpPr>
        <p:spPr>
          <a:xfrm>
            <a:off x="671513" y="2487267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3" name="Google Shape;233;p29"/>
          <p:cNvSpPr txBox="1"/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9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фактоидов">
  <p:cSld name="8 фактоидов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 txBox="1"/>
          <p:nvPr>
            <p:ph idx="1" type="body"/>
          </p:nvPr>
        </p:nvSpPr>
        <p:spPr>
          <a:xfrm>
            <a:off x="671513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30"/>
          <p:cNvSpPr txBox="1"/>
          <p:nvPr>
            <p:ph idx="2" type="body"/>
          </p:nvPr>
        </p:nvSpPr>
        <p:spPr>
          <a:xfrm>
            <a:off x="671513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8" name="Google Shape;238;p30"/>
          <p:cNvSpPr txBox="1"/>
          <p:nvPr>
            <p:ph idx="3" type="body"/>
          </p:nvPr>
        </p:nvSpPr>
        <p:spPr>
          <a:xfrm>
            <a:off x="3433450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9" name="Google Shape;239;p30"/>
          <p:cNvSpPr txBox="1"/>
          <p:nvPr>
            <p:ph idx="4" type="body"/>
          </p:nvPr>
        </p:nvSpPr>
        <p:spPr>
          <a:xfrm>
            <a:off x="3433450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p30"/>
          <p:cNvSpPr txBox="1"/>
          <p:nvPr>
            <p:ph idx="5" type="body"/>
          </p:nvPr>
        </p:nvSpPr>
        <p:spPr>
          <a:xfrm>
            <a:off x="6195388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30"/>
          <p:cNvSpPr txBox="1"/>
          <p:nvPr>
            <p:ph idx="6" type="body"/>
          </p:nvPr>
        </p:nvSpPr>
        <p:spPr>
          <a:xfrm>
            <a:off x="6195388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30"/>
          <p:cNvSpPr txBox="1"/>
          <p:nvPr>
            <p:ph idx="7" type="body"/>
          </p:nvPr>
        </p:nvSpPr>
        <p:spPr>
          <a:xfrm>
            <a:off x="8957326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30"/>
          <p:cNvSpPr txBox="1"/>
          <p:nvPr>
            <p:ph idx="8" type="body"/>
          </p:nvPr>
        </p:nvSpPr>
        <p:spPr>
          <a:xfrm>
            <a:off x="8957326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30"/>
          <p:cNvSpPr txBox="1"/>
          <p:nvPr>
            <p:ph idx="9" type="body"/>
          </p:nvPr>
        </p:nvSpPr>
        <p:spPr>
          <a:xfrm>
            <a:off x="671513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30"/>
          <p:cNvSpPr txBox="1"/>
          <p:nvPr>
            <p:ph idx="13" type="body"/>
          </p:nvPr>
        </p:nvSpPr>
        <p:spPr>
          <a:xfrm>
            <a:off x="671513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p30"/>
          <p:cNvSpPr txBox="1"/>
          <p:nvPr>
            <p:ph idx="14" type="body"/>
          </p:nvPr>
        </p:nvSpPr>
        <p:spPr>
          <a:xfrm>
            <a:off x="3433450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30"/>
          <p:cNvSpPr txBox="1"/>
          <p:nvPr>
            <p:ph idx="15" type="body"/>
          </p:nvPr>
        </p:nvSpPr>
        <p:spPr>
          <a:xfrm>
            <a:off x="3433450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8" name="Google Shape;248;p30"/>
          <p:cNvSpPr txBox="1"/>
          <p:nvPr>
            <p:ph idx="16" type="body"/>
          </p:nvPr>
        </p:nvSpPr>
        <p:spPr>
          <a:xfrm>
            <a:off x="6195388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9" name="Google Shape;249;p30"/>
          <p:cNvSpPr txBox="1"/>
          <p:nvPr>
            <p:ph idx="17" type="body"/>
          </p:nvPr>
        </p:nvSpPr>
        <p:spPr>
          <a:xfrm>
            <a:off x="6195388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0" name="Google Shape;250;p30"/>
          <p:cNvSpPr txBox="1"/>
          <p:nvPr>
            <p:ph idx="18" type="body"/>
          </p:nvPr>
        </p:nvSpPr>
        <p:spPr>
          <a:xfrm>
            <a:off x="8957326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30"/>
          <p:cNvSpPr txBox="1"/>
          <p:nvPr>
            <p:ph idx="19" type="body"/>
          </p:nvPr>
        </p:nvSpPr>
        <p:spPr>
          <a:xfrm>
            <a:off x="8957326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30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0"/>
          <p:cNvSpPr txBox="1"/>
          <p:nvPr>
            <p:ph type="title"/>
          </p:nvPr>
        </p:nvSpPr>
        <p:spPr>
          <a:xfrm>
            <a:off x="677334" y="692150"/>
            <a:ext cx="10868554" cy="628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>
  <p:cSld name="Содержание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>
            <p:ph type="title"/>
          </p:nvPr>
        </p:nvSpPr>
        <p:spPr>
          <a:xfrm>
            <a:off x="677334" y="692150"/>
            <a:ext cx="2681816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"/>
          <p:cNvSpPr txBox="1"/>
          <p:nvPr>
            <p:ph idx="1" type="body"/>
          </p:nvPr>
        </p:nvSpPr>
        <p:spPr>
          <a:xfrm>
            <a:off x="4043363" y="692150"/>
            <a:ext cx="7489825" cy="550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  <a:defRPr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4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окап телефона (android) ">
  <p:cSld name="Мокап телефона (android) 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28440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1"/>
          <p:cNvSpPr/>
          <p:nvPr>
            <p:ph idx="2" type="pic"/>
          </p:nvPr>
        </p:nvSpPr>
        <p:spPr>
          <a:xfrm>
            <a:off x="7767579" y="1009595"/>
            <a:ext cx="2389452" cy="5034018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31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671514" y="2055970"/>
            <a:ext cx="541866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31"/>
          <p:cNvSpPr txBox="1"/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1 android)">
  <p:cSld name="Два мокапа телефона (1 android)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2" name="Google Shape;262;p32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2"/>
          <p:cNvSpPr txBox="1"/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64" name="Google Shape;26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18754" y="692150"/>
            <a:ext cx="2655710" cy="55086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5" name="Google Shape;265;p32"/>
          <p:cNvSpPr/>
          <p:nvPr>
            <p:ph idx="2" type="pic"/>
          </p:nvPr>
        </p:nvSpPr>
        <p:spPr>
          <a:xfrm>
            <a:off x="9057893" y="1009595"/>
            <a:ext cx="2389452" cy="5034018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66" name="Google Shape;266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0412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/>
          <p:nvPr>
            <p:ph idx="3" type="pic"/>
          </p:nvPr>
        </p:nvSpPr>
        <p:spPr>
          <a:xfrm>
            <a:off x="6343268" y="1009595"/>
            <a:ext cx="2389452" cy="5034018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2 android) ">
  <p:cSld name="Два мокапа телефона (2 android) 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3"/>
          <p:cNvSpPr txBox="1"/>
          <p:nvPr>
            <p:ph idx="1" type="body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1" name="Google Shape;271;p33"/>
          <p:cNvSpPr txBox="1"/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2" name="Google Shape;272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0574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3"/>
          <p:cNvSpPr/>
          <p:nvPr>
            <p:ph idx="2" type="pic"/>
          </p:nvPr>
        </p:nvSpPr>
        <p:spPr>
          <a:xfrm>
            <a:off x="3469713" y="1009595"/>
            <a:ext cx="2389452" cy="5034018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74" name="Google Shape;274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594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/>
          <p:nvPr>
            <p:ph idx="3" type="pic"/>
          </p:nvPr>
        </p:nvSpPr>
        <p:spPr>
          <a:xfrm>
            <a:off x="755088" y="1009595"/>
            <a:ext cx="2389452" cy="5034018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Увеличенный мокап телефона (android) ">
  <p:cSld name="Увеличенный мокап телефона (android) 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71106" y="692150"/>
            <a:ext cx="3863416" cy="8013719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4"/>
          <p:cNvSpPr/>
          <p:nvPr>
            <p:ph idx="2" type="pic"/>
          </p:nvPr>
        </p:nvSpPr>
        <p:spPr>
          <a:xfrm>
            <a:off x="7274309" y="1170527"/>
            <a:ext cx="3457422" cy="7345452"/>
          </a:xfrm>
          <a:prstGeom prst="roundRect">
            <a:avLst>
              <a:gd fmla="val 6986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34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1" name="Google Shape;281;p34"/>
          <p:cNvSpPr txBox="1"/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1)">
  <p:cSld name="Два мокапа телефона (1)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35"/>
          <p:cNvSpPr txBox="1"/>
          <p:nvPr>
            <p:ph idx="1" type="body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5" name="Google Shape;285;p35"/>
          <p:cNvSpPr txBox="1"/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6" name="Google Shape;286;p35"/>
          <p:cNvGrpSpPr/>
          <p:nvPr/>
        </p:nvGrpSpPr>
        <p:grpSpPr>
          <a:xfrm>
            <a:off x="8616940" y="452282"/>
            <a:ext cx="3169715" cy="5991381"/>
            <a:chOff x="7488229" y="591001"/>
            <a:chExt cx="2987144" cy="5646287"/>
          </a:xfrm>
        </p:grpSpPr>
        <p:sp>
          <p:nvSpPr>
            <p:cNvPr id="287" name="Google Shape;287;p35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fmla="val 9524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88" name="Google Shape;288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488229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9" name="Google Shape;289;p35"/>
          <p:cNvSpPr/>
          <p:nvPr>
            <p:ph idx="2" type="pic"/>
          </p:nvPr>
        </p:nvSpPr>
        <p:spPr>
          <a:xfrm>
            <a:off x="8989031" y="795427"/>
            <a:ext cx="2428737" cy="529537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90" name="Google Shape;290;p35"/>
          <p:cNvGrpSpPr/>
          <p:nvPr/>
        </p:nvGrpSpPr>
        <p:grpSpPr>
          <a:xfrm>
            <a:off x="5750197" y="452282"/>
            <a:ext cx="3169715" cy="5991381"/>
            <a:chOff x="7488230" y="591001"/>
            <a:chExt cx="2987144" cy="5646287"/>
          </a:xfrm>
        </p:grpSpPr>
        <p:sp>
          <p:nvSpPr>
            <p:cNvPr id="291" name="Google Shape;291;p35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fmla="val 9524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2" name="Google Shape;292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488230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3" name="Google Shape;293;p35"/>
          <p:cNvSpPr/>
          <p:nvPr>
            <p:ph idx="3" type="pic"/>
          </p:nvPr>
        </p:nvSpPr>
        <p:spPr>
          <a:xfrm>
            <a:off x="6122287" y="795427"/>
            <a:ext cx="2428737" cy="529537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2)">
  <p:cSld name="Два мокапа телефона (2)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/>
          <p:nvPr/>
        </p:nvSpPr>
        <p:spPr>
          <a:xfrm>
            <a:off x="3622719" y="799034"/>
            <a:ext cx="2515560" cy="5321045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6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6"/>
          <p:cNvSpPr txBox="1"/>
          <p:nvPr>
            <p:ph idx="1" type="body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8" name="Google Shape;298;p36"/>
          <p:cNvSpPr txBox="1"/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6"/>
          <p:cNvSpPr/>
          <p:nvPr>
            <p:ph idx="2" type="pic"/>
          </p:nvPr>
        </p:nvSpPr>
        <p:spPr>
          <a:xfrm>
            <a:off x="3667731" y="795427"/>
            <a:ext cx="2428737" cy="529537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36"/>
          <p:cNvSpPr/>
          <p:nvPr/>
        </p:nvSpPr>
        <p:spPr>
          <a:xfrm>
            <a:off x="755975" y="799034"/>
            <a:ext cx="2515560" cy="5321045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6"/>
          <p:cNvSpPr/>
          <p:nvPr>
            <p:ph idx="3" type="pic"/>
          </p:nvPr>
        </p:nvSpPr>
        <p:spPr>
          <a:xfrm>
            <a:off x="800987" y="795427"/>
            <a:ext cx="2428737" cy="529537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302" name="Google Shape;30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95641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8897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Увеличенный мокап телефона ">
  <p:cSld name="Увеличенный мокап телефона 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/>
          <p:nvPr/>
        </p:nvSpPr>
        <p:spPr>
          <a:xfrm>
            <a:off x="7508394" y="991396"/>
            <a:ext cx="3355918" cy="7215892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7"/>
          <p:cNvSpPr/>
          <p:nvPr>
            <p:ph idx="2" type="pic"/>
          </p:nvPr>
        </p:nvSpPr>
        <p:spPr>
          <a:xfrm>
            <a:off x="7530643" y="991396"/>
            <a:ext cx="3311420" cy="7164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37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37"/>
          <p:cNvSpPr txBox="1"/>
          <p:nvPr>
            <p:ph idx="1" type="body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9" name="Google Shape;309;p37"/>
          <p:cNvSpPr txBox="1"/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10" name="Google Shape;310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39061" y="498013"/>
            <a:ext cx="4303545" cy="813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криншот (16:9)">
  <p:cSld name="Скриншот (16:9)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/>
          <p:nvPr>
            <p:ph idx="2" type="pic"/>
          </p:nvPr>
        </p:nvSpPr>
        <p:spPr>
          <a:xfrm>
            <a:off x="5671080" y="2083205"/>
            <a:ext cx="5866489" cy="3599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pic>
        <p:nvPicPr>
          <p:cNvPr id="313" name="Google Shape;313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76900" y="1773238"/>
            <a:ext cx="5868988" cy="309967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8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38"/>
          <p:cNvSpPr txBox="1"/>
          <p:nvPr>
            <p:ph idx="1" type="body"/>
          </p:nvPr>
        </p:nvSpPr>
        <p:spPr>
          <a:xfrm>
            <a:off x="671514" y="177323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6" name="Google Shape;316;p38"/>
          <p:cNvSpPr txBox="1"/>
          <p:nvPr>
            <p:ph type="title"/>
          </p:nvPr>
        </p:nvSpPr>
        <p:spPr>
          <a:xfrm>
            <a:off x="677334" y="692150"/>
            <a:ext cx="10868554" cy="679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/>
          <p:nvPr>
            <p:ph idx="2" type="pic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19" name="Google Shape;319;p39"/>
          <p:cNvSpPr txBox="1"/>
          <p:nvPr>
            <p:ph idx="11" type="ftr"/>
          </p:nvPr>
        </p:nvSpPr>
        <p:spPr>
          <a:xfrm>
            <a:off x="671514" y="167981"/>
            <a:ext cx="4663017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39"/>
          <p:cNvSpPr txBox="1"/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39"/>
          <p:cNvSpPr txBox="1"/>
          <p:nvPr>
            <p:ph idx="1" type="body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24" name="Google Shape;324;p40"/>
          <p:cNvSpPr txBox="1"/>
          <p:nvPr>
            <p:ph type="title"/>
          </p:nvPr>
        </p:nvSpPr>
        <p:spPr>
          <a:xfrm>
            <a:off x="6870171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40"/>
          <p:cNvSpPr txBox="1"/>
          <p:nvPr>
            <p:ph idx="1" type="body"/>
          </p:nvPr>
        </p:nvSpPr>
        <p:spPr>
          <a:xfrm>
            <a:off x="6864351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 txBox="1"/>
          <p:nvPr>
            <p:ph type="title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/>
          <p:nvPr>
            <p:ph idx="2" type="pic"/>
          </p:nvPr>
        </p:nvSpPr>
        <p:spPr>
          <a:xfrm>
            <a:off x="6096000" y="692151"/>
            <a:ext cx="5437188" cy="4182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28" name="Google Shape;328;p41"/>
          <p:cNvSpPr txBox="1"/>
          <p:nvPr>
            <p:ph idx="1" type="body"/>
          </p:nvPr>
        </p:nvSpPr>
        <p:spPr>
          <a:xfrm>
            <a:off x="6096000" y="5147214"/>
            <a:ext cx="5449888" cy="352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9" name="Google Shape;329;p41"/>
          <p:cNvSpPr txBox="1"/>
          <p:nvPr>
            <p:ph idx="3" type="body"/>
          </p:nvPr>
        </p:nvSpPr>
        <p:spPr>
          <a:xfrm>
            <a:off x="6096000" y="5553075"/>
            <a:ext cx="5449888" cy="6842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0" name="Google Shape;330;p41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41"/>
          <p:cNvSpPr txBox="1"/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41"/>
          <p:cNvSpPr txBox="1"/>
          <p:nvPr>
            <p:ph idx="4" type="body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в кружке">
  <p:cSld name="Фото в кружке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/>
          <p:nvPr>
            <p:ph idx="2" type="pic"/>
          </p:nvPr>
        </p:nvSpPr>
        <p:spPr>
          <a:xfrm>
            <a:off x="1608083" y="1773237"/>
            <a:ext cx="3156225" cy="31562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35" name="Google Shape;335;p42"/>
          <p:cNvSpPr txBox="1"/>
          <p:nvPr>
            <p:ph type="title"/>
          </p:nvPr>
        </p:nvSpPr>
        <p:spPr>
          <a:xfrm>
            <a:off x="5340350" y="2201188"/>
            <a:ext cx="4891856" cy="10634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42"/>
          <p:cNvSpPr txBox="1"/>
          <p:nvPr>
            <p:ph idx="1" type="body"/>
          </p:nvPr>
        </p:nvSpPr>
        <p:spPr>
          <a:xfrm>
            <a:off x="5337598" y="3441164"/>
            <a:ext cx="4894515" cy="11722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7" name="Google Shape;337;p42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ообществ">
  <p:cSld name="16 сообществ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"/>
          <p:cNvSpPr/>
          <p:nvPr>
            <p:ph idx="2" type="pic"/>
          </p:nvPr>
        </p:nvSpPr>
        <p:spPr>
          <a:xfrm>
            <a:off x="5349730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43"/>
          <p:cNvSpPr/>
          <p:nvPr>
            <p:ph idx="3" type="pic"/>
          </p:nvPr>
        </p:nvSpPr>
        <p:spPr>
          <a:xfrm>
            <a:off x="695062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43"/>
          <p:cNvSpPr/>
          <p:nvPr>
            <p:ph idx="4" type="pic"/>
          </p:nvPr>
        </p:nvSpPr>
        <p:spPr>
          <a:xfrm>
            <a:off x="851119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43"/>
          <p:cNvSpPr/>
          <p:nvPr>
            <p:ph idx="5" type="pic"/>
          </p:nvPr>
        </p:nvSpPr>
        <p:spPr>
          <a:xfrm>
            <a:off x="10112094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43"/>
          <p:cNvSpPr/>
          <p:nvPr>
            <p:ph idx="6" type="pic"/>
          </p:nvPr>
        </p:nvSpPr>
        <p:spPr>
          <a:xfrm>
            <a:off x="5349730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43"/>
          <p:cNvSpPr/>
          <p:nvPr>
            <p:ph idx="7" type="pic"/>
          </p:nvPr>
        </p:nvSpPr>
        <p:spPr>
          <a:xfrm>
            <a:off x="695062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5" name="Google Shape;345;p43"/>
          <p:cNvSpPr/>
          <p:nvPr>
            <p:ph idx="8" type="pic"/>
          </p:nvPr>
        </p:nvSpPr>
        <p:spPr>
          <a:xfrm>
            <a:off x="851119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43"/>
          <p:cNvSpPr/>
          <p:nvPr>
            <p:ph idx="9" type="pic"/>
          </p:nvPr>
        </p:nvSpPr>
        <p:spPr>
          <a:xfrm>
            <a:off x="10112094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3"/>
          <p:cNvSpPr/>
          <p:nvPr>
            <p:ph idx="13" type="pic"/>
          </p:nvPr>
        </p:nvSpPr>
        <p:spPr>
          <a:xfrm>
            <a:off x="5349730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3"/>
          <p:cNvSpPr/>
          <p:nvPr>
            <p:ph idx="14" type="pic"/>
          </p:nvPr>
        </p:nvSpPr>
        <p:spPr>
          <a:xfrm>
            <a:off x="695062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43"/>
          <p:cNvSpPr/>
          <p:nvPr>
            <p:ph idx="15" type="pic"/>
          </p:nvPr>
        </p:nvSpPr>
        <p:spPr>
          <a:xfrm>
            <a:off x="851119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43"/>
          <p:cNvSpPr/>
          <p:nvPr>
            <p:ph idx="16" type="pic"/>
          </p:nvPr>
        </p:nvSpPr>
        <p:spPr>
          <a:xfrm>
            <a:off x="10112094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43"/>
          <p:cNvSpPr/>
          <p:nvPr>
            <p:ph idx="17" type="pic"/>
          </p:nvPr>
        </p:nvSpPr>
        <p:spPr>
          <a:xfrm>
            <a:off x="5349730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43"/>
          <p:cNvSpPr/>
          <p:nvPr>
            <p:ph idx="18" type="pic"/>
          </p:nvPr>
        </p:nvSpPr>
        <p:spPr>
          <a:xfrm>
            <a:off x="695062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43"/>
          <p:cNvSpPr/>
          <p:nvPr>
            <p:ph idx="19" type="pic"/>
          </p:nvPr>
        </p:nvSpPr>
        <p:spPr>
          <a:xfrm>
            <a:off x="851119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43"/>
          <p:cNvSpPr/>
          <p:nvPr>
            <p:ph idx="20" type="pic"/>
          </p:nvPr>
        </p:nvSpPr>
        <p:spPr>
          <a:xfrm>
            <a:off x="10112094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p43"/>
          <p:cNvSpPr txBox="1"/>
          <p:nvPr>
            <p:ph idx="1" type="body"/>
          </p:nvPr>
        </p:nvSpPr>
        <p:spPr>
          <a:xfrm>
            <a:off x="671513" y="2550946"/>
            <a:ext cx="3371850" cy="36863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6" name="Google Shape;356;p43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43"/>
          <p:cNvSpPr txBox="1"/>
          <p:nvPr>
            <p:ph type="title"/>
          </p:nvPr>
        </p:nvSpPr>
        <p:spPr>
          <a:xfrm>
            <a:off x="677334" y="692149"/>
            <a:ext cx="3366029" cy="17081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accen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6"/>
          <p:cNvPicPr preferRelativeResize="0"/>
          <p:nvPr/>
        </p:nvPicPr>
        <p:blipFill rotWithShape="1">
          <a:blip r:embed="rId2">
            <a:alphaModFix/>
          </a:blip>
          <a:srcRect b="9240" l="0" r="3105" t="4670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"/>
          <p:cNvSpPr txBox="1"/>
          <p:nvPr>
            <p:ph type="title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Акцент">
  <p:cSld name="Акцент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/>
          <p:nvPr>
            <p:ph type="title"/>
          </p:nvPr>
        </p:nvSpPr>
        <p:spPr>
          <a:xfrm>
            <a:off x="1999417" y="2971952"/>
            <a:ext cx="8193166" cy="91409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sz="6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писок">
  <p:cSld name="Заголовок + спис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/>
          <p:nvPr>
            <p:ph idx="1" type="body"/>
          </p:nvPr>
        </p:nvSpPr>
        <p:spPr>
          <a:xfrm>
            <a:off x="6096000" y="692151"/>
            <a:ext cx="5437188" cy="5508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type="title"/>
          </p:nvPr>
        </p:nvSpPr>
        <p:spPr>
          <a:xfrm>
            <a:off x="677334" y="692150"/>
            <a:ext cx="5165527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/>
          <p:nvPr>
            <p:ph idx="1" type="body"/>
          </p:nvPr>
        </p:nvSpPr>
        <p:spPr>
          <a:xfrm>
            <a:off x="677334" y="1773238"/>
            <a:ext cx="5304365" cy="4427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2" type="body"/>
          </p:nvPr>
        </p:nvSpPr>
        <p:spPr>
          <a:xfrm>
            <a:off x="6228824" y="1773239"/>
            <a:ext cx="5304364" cy="4427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9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фактоида + текст">
  <p:cSld name="2 фактоида + текст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671514" y="1773238"/>
            <a:ext cx="5135728" cy="44275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2" type="body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0"/>
          <p:cNvSpPr txBox="1"/>
          <p:nvPr>
            <p:ph idx="3" type="body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0"/>
          <p:cNvSpPr txBox="1"/>
          <p:nvPr>
            <p:ph idx="5" type="body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b="0" i="0" sz="36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58813" y="1773238"/>
            <a:ext cx="10855852" cy="4464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−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" name="Google Shape;13;p1"/>
          <p:cNvGrpSpPr/>
          <p:nvPr/>
        </p:nvGrpSpPr>
        <p:grpSpPr>
          <a:xfrm>
            <a:off x="0" y="-114752"/>
            <a:ext cx="12188148" cy="64309"/>
            <a:chOff x="0" y="1773238"/>
            <a:chExt cx="12188148" cy="735184"/>
          </a:xfrm>
        </p:grpSpPr>
        <p:cxnSp>
          <p:nvCxnSpPr>
            <p:cNvPr id="14" name="Google Shape;14;p1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" name="Google Shape;30;p1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" name="Google Shape;31;p1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1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33" name="Google Shape;33;p1"/>
          <p:cNvGrpSpPr/>
          <p:nvPr/>
        </p:nvGrpSpPr>
        <p:grpSpPr>
          <a:xfrm>
            <a:off x="-3" y="6987088"/>
            <a:ext cx="12188148" cy="64309"/>
            <a:chOff x="0" y="1773238"/>
            <a:chExt cx="12188148" cy="735184"/>
          </a:xfrm>
        </p:grpSpPr>
        <p:cxnSp>
          <p:nvCxnSpPr>
            <p:cNvPr id="34" name="Google Shape;34;p1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1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1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1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1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1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1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1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1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1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" name="Google Shape;44;p1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1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1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1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" name="Google Shape;48;p1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1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1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" name="Google Shape;51;p1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" name="Google Shape;52;p1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15">
          <p15:clr>
            <a:srgbClr val="FDE53C"/>
          </p15:clr>
        </p15:guide>
        <p15:guide id="2" pos="7265">
          <p15:clr>
            <a:srgbClr val="FDE53C"/>
          </p15:clr>
        </p15:guide>
        <p15:guide id="3" orient="horz" pos="3906">
          <p15:clr>
            <a:srgbClr val="FDE53C"/>
          </p15:clr>
        </p15:guide>
        <p15:guide id="4" pos="5110">
          <p15:clr>
            <a:srgbClr val="FDE53C"/>
          </p15:clr>
        </p15:guide>
        <p15:guide id="5" pos="2547">
          <p15:clr>
            <a:srgbClr val="FDE53C"/>
          </p15:clr>
        </p15:guide>
        <p15:guide id="6" pos="3840">
          <p15:clr>
            <a:srgbClr val="FDE53C"/>
          </p15:clr>
        </p15:guide>
        <p15:guide id="7" orient="horz" pos="436">
          <p15:clr>
            <a:srgbClr val="FDE53C"/>
          </p15:clr>
        </p15:guide>
        <p15:guide id="8" orient="horz" pos="1117">
          <p15:clr>
            <a:srgbClr val="FDE53C"/>
          </p15:clr>
        </p15:guide>
        <p15:guide id="9" pos="2116">
          <p15:clr>
            <a:srgbClr val="FDE53C"/>
          </p15:clr>
        </p15:guide>
        <p15:guide id="10" pos="554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idx="1" type="body"/>
          </p:nvPr>
        </p:nvSpPr>
        <p:spPr>
          <a:xfrm>
            <a:off x="658813" y="3639110"/>
            <a:ext cx="102234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ru-RU"/>
              <a:t>Клещин Никита</a:t>
            </a:r>
            <a:endParaRPr/>
          </a:p>
        </p:txBody>
      </p:sp>
      <p:sp>
        <p:nvSpPr>
          <p:cNvPr id="363" name="Google Shape;363;p44"/>
          <p:cNvSpPr txBox="1"/>
          <p:nvPr>
            <p:ph type="title"/>
          </p:nvPr>
        </p:nvSpPr>
        <p:spPr>
          <a:xfrm>
            <a:off x="622300" y="699321"/>
            <a:ext cx="102204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/>
              <a:t>Хранение данных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/>
              <a:t>Content Provider</a:t>
            </a:r>
            <a:br>
              <a:rPr lang="ru-RU"/>
            </a:br>
            <a:br>
              <a:rPr lang="ru-RU" sz="1000"/>
            </a:br>
            <a:r>
              <a:rPr lang="ru-RU" sz="4000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3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Saved Instance State</a:t>
            </a:r>
            <a:endParaRPr/>
          </a:p>
        </p:txBody>
      </p:sp>
      <p:sp>
        <p:nvSpPr>
          <p:cNvPr id="444" name="Google Shape;444;p53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Эти данные обычно используется для хранения состояния UI вашего экрана.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Но в этот “стэйт”, так же можно вкладывать и дополнительные параметры экрана (например, идентификаторы, или данные с которыми был открыт экран, или данные, которые экран приобрел для работы).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Несмотря на то, что в документации данные хранятся “в памяти”, при убивании вашего приложения в фоне, эти данные сохраняются в персистетнтом хранилище, в результате чего, хранящиеся внутри данные должны быть сериализуемы.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Доступ к нему вам предоставляет Activity и Fragment.</a:t>
            </a:r>
            <a:endParaRPr/>
          </a:p>
        </p:txBody>
      </p:sp>
      <p:pic>
        <p:nvPicPr>
          <p:cNvPr id="445" name="Google Shape;44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9" y="1445450"/>
            <a:ext cx="5905567" cy="4928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4"/>
          <p:cNvSpPr txBox="1"/>
          <p:nvPr>
            <p:ph type="title"/>
          </p:nvPr>
        </p:nvSpPr>
        <p:spPr>
          <a:xfrm>
            <a:off x="603171" y="1119966"/>
            <a:ext cx="7509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/>
              <a:t>SharedPreferences</a:t>
            </a:r>
            <a:endParaRPr/>
          </a:p>
        </p:txBody>
      </p:sp>
      <p:sp>
        <p:nvSpPr>
          <p:cNvPr id="451" name="Google Shape;451;p54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54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54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54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4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54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54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5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Интерфейс для доступа к хранению “примитивных данных”. Исходя из названия, часто использовалось именно для настроек.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Сохраняет данные в виде xml в приватном хранилище, из-за чего в чистом виде хранение “важных” данных в нем, считается небезопасным.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Управление данными происходит за счет Editor(для записи) Есть несколько видов “сохранения”: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commit - синхронная записать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apply - асинхронная запись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получения данных не требует Editor.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Может хранить только “примитивные данные” - String, Int, Float, Long, Boolean, Set&lt;String&gt;.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Хранилище может иметь несколько видов доступа, но обычно используется приватный вариант - Context.MODE_PRIVATE</a:t>
            </a:r>
            <a:endParaRPr/>
          </a:p>
        </p:txBody>
      </p:sp>
      <p:sp>
        <p:nvSpPr>
          <p:cNvPr id="464" name="Google Shape;464;p55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Shared Preferences</a:t>
            </a:r>
            <a:endParaRPr/>
          </a:p>
        </p:txBody>
      </p:sp>
      <p:sp>
        <p:nvSpPr>
          <p:cNvPr id="465" name="Google Shape;465;p55"/>
          <p:cNvSpPr txBox="1"/>
          <p:nvPr/>
        </p:nvSpPr>
        <p:spPr>
          <a:xfrm>
            <a:off x="6096000" y="2336100"/>
            <a:ext cx="60960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Инициализация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preferences = context.getSharedPreferences(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Context.MODE_PRIVATE)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Чтение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preferences.getString(KEY_VALUE_PATTERN.format(index),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"NONE"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preferences.getInt(KEY_COLOR_PATTERN.format(index), Color.BLACK)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Запись, с "сахаром"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preferences.edit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putInt(KEY_COUNT, index)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putString(KEY_VALUE_PATTERN.format(index), plate.value)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putInt(KEY_COLOR_PATTERN.format(index), plate.color)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6"/>
          <p:cNvSpPr txBox="1"/>
          <p:nvPr>
            <p:ph type="title"/>
          </p:nvPr>
        </p:nvSpPr>
        <p:spPr>
          <a:xfrm>
            <a:off x="1999342" y="2514752"/>
            <a:ext cx="8193300" cy="182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Как его сделать безопасным?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7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Сама идея заключается в следующем - в выборе алогритма шифровании. В результате - данные храним в шифрованом виде, а данные, необходимы для шифровании и расшифровке данных - храним отдельно.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Логично, что при шифровании и расшифровании будет увеличиваться время выполнения операций.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Если нет желания писать самим такой механизм - можно воспользоваться компонентом </a:t>
            </a:r>
            <a:r>
              <a:rPr b="1" lang="ru-RU"/>
              <a:t>EncryptedSharedPreferences </a:t>
            </a:r>
            <a:r>
              <a:rPr lang="ru-RU"/>
              <a:t>из androidx security-crypto библиотеки.</a:t>
            </a:r>
            <a:endParaRPr/>
          </a:p>
        </p:txBody>
      </p:sp>
      <p:sp>
        <p:nvSpPr>
          <p:cNvPr id="478" name="Google Shape;478;p57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Добавление шифрования при записи/чтении</a:t>
            </a:r>
            <a:endParaRPr/>
          </a:p>
        </p:txBody>
      </p:sp>
      <p:sp>
        <p:nvSpPr>
          <p:cNvPr id="479" name="Google Shape;479;p57"/>
          <p:cNvSpPr txBox="1"/>
          <p:nvPr/>
        </p:nvSpPr>
        <p:spPr>
          <a:xfrm>
            <a:off x="6096000" y="1773250"/>
            <a:ext cx="62013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masterKey = new MasterKey.Builder(context)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.setKeyScheme(MasterKey.KeyScheme.AES256_GCM)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.build()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sharedPreferences = EncryptedSharedPreferences.create(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context,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"secret_shared_prefs"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masterKey,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EncryptedSharedPreferences.PrefKeyEncryptionScheme.AES256_SIV,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EncryptedSharedPreferences.PrefValueEncryptionScheme.AES256_GCM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use the shared preferences and editor as you normally would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editor = sharedPreferences.edit();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8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Официальная</a:t>
            </a:r>
            <a:r>
              <a:rPr lang="ru-RU"/>
              <a:t> документация Google говорит о том, что SharedPreferences будет заменяться на DataStore. Но пока процесс замены происходит медленно.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DataStore сейчас - это отдельная библиотека из androidx. И можно сказать что она только недавно получила стабильный релиз.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Там есть два варианта имплементации: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Preferences DataStore, на основе ключе-значение, как SharedPreferences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Proto DataStore, хранит объекты. Но объекты надо будет описывать на основе протокола ProtoBuf, в отдельном файле.</a:t>
            </a:r>
            <a:endParaRPr/>
          </a:p>
        </p:txBody>
      </p:sp>
      <p:sp>
        <p:nvSpPr>
          <p:cNvPr id="486" name="Google Shape;486;p58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Альтернатива - DataStore</a:t>
            </a:r>
            <a:endParaRPr/>
          </a:p>
        </p:txBody>
      </p:sp>
      <p:pic>
        <p:nvPicPr>
          <p:cNvPr id="487" name="Google Shape;48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3951" y="1488650"/>
            <a:ext cx="5237876" cy="2380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3950" y="4021600"/>
            <a:ext cx="5237864" cy="238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9"/>
          <p:cNvSpPr txBox="1"/>
          <p:nvPr>
            <p:ph type="title"/>
          </p:nvPr>
        </p:nvSpPr>
        <p:spPr>
          <a:xfrm>
            <a:off x="1999417" y="2971952"/>
            <a:ext cx="81933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Снимок экрана 2022-11-11 в 16.14.58.png" id="495" name="Google Shape;49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5999" y="17425"/>
            <a:ext cx="10160000" cy="65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0"/>
          <p:cNvSpPr txBox="1"/>
          <p:nvPr>
            <p:ph type="title"/>
          </p:nvPr>
        </p:nvSpPr>
        <p:spPr>
          <a:xfrm>
            <a:off x="1999417" y="2971952"/>
            <a:ext cx="81933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Еще безопаснее?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1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Android Keystore System</a:t>
            </a:r>
            <a:endParaRPr/>
          </a:p>
        </p:txBody>
      </p:sp>
      <p:sp>
        <p:nvSpPr>
          <p:cNvPr id="508" name="Google Shape;508;p61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безопасного хранения ключей на устройстве. Гарантирует сохранность материала, даже если процессы приложения будут скомпрометированы.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Можно управлять политикой использования ключей.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… но это лучше уже изучать в рамках безопасности приложения.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упрощения работы с таким хранилищем - лучше обратить внимание на фреймворк </a:t>
            </a:r>
            <a:r>
              <a:rPr b="1" lang="ru-RU"/>
              <a:t>google tink</a:t>
            </a:r>
            <a:r>
              <a:rPr lang="ru-RU"/>
              <a:t>.</a:t>
            </a:r>
            <a:endParaRPr/>
          </a:p>
        </p:txBody>
      </p:sp>
      <p:sp>
        <p:nvSpPr>
          <p:cNvPr id="509" name="Google Shape;509;p61"/>
          <p:cNvSpPr txBox="1"/>
          <p:nvPr/>
        </p:nvSpPr>
        <p:spPr>
          <a:xfrm>
            <a:off x="5981625" y="844150"/>
            <a:ext cx="6317700" cy="5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kpg: KeyPairGenerator = KeyPairGenerator.getInstance(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KeyProperties.KEY_ALGORITHM_EC,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"AndroidKeyStore"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parameterSpec: KeyGenParameterSpec = KeyGenParameterSpec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.Builder(alias,KeyProperties.PURPOSE_SIGN or KeyProperties.PURPOSE_VERIFY).run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setDigests(KeyProperties.DIGEST_SHA256, KeyProperties.DIGEST_SHA512)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build()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kpg.initialize(parameterSpec)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kp = kpg.generateKeyPair()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/*</a:t>
            </a:r>
            <a:endParaRPr sz="10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* Verify a signature previously made by a private key in the</a:t>
            </a:r>
            <a:endParaRPr sz="10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* KeyStore. This uses the X.509 certificate attached to the</a:t>
            </a:r>
            <a:endParaRPr sz="10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* private key in the KeyStore to validate a previously</a:t>
            </a:r>
            <a:endParaRPr sz="10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* generated signature.</a:t>
            </a:r>
            <a:endParaRPr sz="10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*/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ks = KeyStore.getInstance(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"AndroidKeyStore"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).apply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load(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entry = ks.getEntry(alias,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? KeyStore.PrivateKeyEntry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(entry ==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Log.w(TAG,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"Not an instance of a PrivateKeyEntry"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valid: Boolean = Signature.getInstance(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"SHA256withECDSA"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).run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initVerify(entry.certificate)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update(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verify(signature)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2"/>
          <p:cNvSpPr txBox="1"/>
          <p:nvPr>
            <p:ph type="title"/>
          </p:nvPr>
        </p:nvSpPr>
        <p:spPr>
          <a:xfrm>
            <a:off x="603172" y="1119966"/>
            <a:ext cx="4621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>
                <a:solidFill>
                  <a:schemeClr val="lt1"/>
                </a:solidFill>
              </a:rPr>
              <a:t>SQL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15" name="Google Shape;515;p62"/>
          <p:cNvSpPr txBox="1"/>
          <p:nvPr/>
        </p:nvSpPr>
        <p:spPr>
          <a:xfrm>
            <a:off x="603172" y="3250429"/>
            <a:ext cx="49578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6" name="Google Shape;516;p62"/>
          <p:cNvPicPr preferRelativeResize="0"/>
          <p:nvPr/>
        </p:nvPicPr>
        <p:blipFill rotWithShape="1">
          <a:blip r:embed="rId3">
            <a:alphaModFix/>
          </a:blip>
          <a:srcRect b="23952" l="20384" r="36174" t="18409"/>
          <a:stretch/>
        </p:blipFill>
        <p:spPr>
          <a:xfrm>
            <a:off x="6096000" y="-36981"/>
            <a:ext cx="6096000" cy="6894981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62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62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62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62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62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62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62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45"/>
          <p:cNvPicPr preferRelativeResize="0"/>
          <p:nvPr/>
        </p:nvPicPr>
        <p:blipFill rotWithShape="1">
          <a:blip r:embed="rId3">
            <a:alphaModFix/>
          </a:blip>
          <a:srcRect b="31203" l="72252" r="96" t="30439"/>
          <a:stretch/>
        </p:blipFill>
        <p:spPr>
          <a:xfrm>
            <a:off x="0" y="692152"/>
            <a:ext cx="5243288" cy="6165848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5"/>
          <p:cNvSpPr txBox="1"/>
          <p:nvPr>
            <p:ph idx="1" type="body"/>
          </p:nvPr>
        </p:nvSpPr>
        <p:spPr>
          <a:xfrm>
            <a:off x="6458200" y="692151"/>
            <a:ext cx="5075100" cy="55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Для чего это надо?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savedInstanceState, но …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SharedPreferences и …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SQLite, и …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AccountManager, но …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но File Storage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ContentProvider</a:t>
            </a:r>
            <a:endParaRPr sz="1800"/>
          </a:p>
          <a:p>
            <a:pPr indent="-141287" lvl="1" marL="255587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370" name="Google Shape;370;p45"/>
          <p:cNvSpPr txBox="1"/>
          <p:nvPr>
            <p:ph type="title"/>
          </p:nvPr>
        </p:nvSpPr>
        <p:spPr>
          <a:xfrm>
            <a:off x="677334" y="2622900"/>
            <a:ext cx="5103600" cy="15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Содержание занятия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529" name="Google Shape;529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7229" y="764115"/>
            <a:ext cx="5857541" cy="5506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4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Hello SQLite</a:t>
            </a:r>
            <a:endParaRPr/>
          </a:p>
        </p:txBody>
      </p:sp>
      <p:sp>
        <p:nvSpPr>
          <p:cNvPr id="536" name="Google Shape;536;p64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Android из коробки есть одна база данных - это SQLIte.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Она имеет ряд ограничений, и ее версия зависит в основном от версии Android. В результате чего, официальная документация по возможностям DB может применяться не ко всем Android.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Но если не требуется сложных операций, то может быть достаточным использование базовых функций.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Традиционно считается, что DB быстрее отрабатывает при записи и поиске данных (время выполнения операции слабо зависит от количества данных за счет индексирования).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работы с SQLite традиционно используется SQLiteOpenHelper, а данные представляются в виде Cursor.</a:t>
            </a:r>
            <a:endParaRPr/>
          </a:p>
        </p:txBody>
      </p:sp>
      <p:sp>
        <p:nvSpPr>
          <p:cNvPr id="537" name="Google Shape;537;p64"/>
          <p:cNvSpPr txBox="1"/>
          <p:nvPr>
            <p:ph idx="2" type="body"/>
          </p:nvPr>
        </p:nvSpPr>
        <p:spPr>
          <a:xfrm>
            <a:off x="6228825" y="1773241"/>
            <a:ext cx="5304300" cy="9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От разработчика будет требоваться знание SQL,  и внутренних объектов Android, которые помогают работать с SQLite.</a:t>
            </a:r>
            <a:endParaRPr/>
          </a:p>
        </p:txBody>
      </p:sp>
      <p:sp>
        <p:nvSpPr>
          <p:cNvPr id="538" name="Google Shape;538;p64"/>
          <p:cNvSpPr txBox="1"/>
          <p:nvPr/>
        </p:nvSpPr>
        <p:spPr>
          <a:xfrm>
            <a:off x="6228825" y="2632800"/>
            <a:ext cx="59631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PlateSqlHelper(context: Context) : SQLiteOpenHelper(context,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"SqlAccessor"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ru-RU" sz="10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override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onCreate(db: SQLiteDatabase?)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(db ==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db.execSQL(CREATE_PLATE_TABLE)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override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onUpgrade(db: SQLiteDatabase?, oldVersion: Int, newVersion: Int)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(db ==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db.execSQL(DROP_PLATE_TABLE)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onCreate(db)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plates(): List&lt;Plate&gt;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readableDatabase.use { db -&gt;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db.rawQuery(SELECT_PLATE_ALL,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).use { cursor -&gt; cursor.convert()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5"/>
          <p:cNvSpPr txBox="1"/>
          <p:nvPr>
            <p:ph type="title"/>
          </p:nvPr>
        </p:nvSpPr>
        <p:spPr>
          <a:xfrm>
            <a:off x="1999342" y="2514752"/>
            <a:ext cx="8193300" cy="182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А можно как-то проще?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6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Hello ORM (object-relational mapping)</a:t>
            </a:r>
            <a:endParaRPr/>
          </a:p>
        </p:txBody>
      </p:sp>
      <p:sp>
        <p:nvSpPr>
          <p:cNvPr id="551" name="Google Shape;551;p66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</a:t>
            </a:r>
            <a:r>
              <a:rPr lang="ru-RU"/>
              <a:t>бъектно-реляционное сопоставление:)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Простыми словами - за счет </a:t>
            </a:r>
            <a:r>
              <a:rPr lang="ru-RU"/>
              <a:t>высокоуровневого</a:t>
            </a:r>
            <a:r>
              <a:rPr lang="ru-RU"/>
              <a:t> описания объектов, таблиц и связей, фреймворк за вас будет сам понимать, какие требуется делать запросы для получения/сохранения данных.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Примеры фреймворков: ORMLite, GreenDAO, OjectBox</a:t>
            </a:r>
            <a:endParaRPr/>
          </a:p>
        </p:txBody>
      </p:sp>
      <p:pic>
        <p:nvPicPr>
          <p:cNvPr id="552" name="Google Shape;55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9" y="1520950"/>
            <a:ext cx="962025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66"/>
          <p:cNvSpPr txBox="1"/>
          <p:nvPr/>
        </p:nvSpPr>
        <p:spPr>
          <a:xfrm>
            <a:off x="7364000" y="1520950"/>
            <a:ext cx="46188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Пример использования ObjectBox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@Entity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User(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@Id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id: Long = </a:t>
            </a:r>
            <a:r>
              <a:rPr lang="ru-RU" sz="10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name: String? =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box.put(User(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"Sam Flynn"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(e: UniqueViolationException)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A User with that name already exists.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query = box.query().run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equal(property, value)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order(property)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build()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7"/>
          <p:cNvSpPr txBox="1"/>
          <p:nvPr>
            <p:ph type="title"/>
          </p:nvPr>
        </p:nvSpPr>
        <p:spPr>
          <a:xfrm>
            <a:off x="677330" y="692150"/>
            <a:ext cx="53043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Hello Room</a:t>
            </a:r>
            <a:endParaRPr/>
          </a:p>
        </p:txBody>
      </p:sp>
      <p:sp>
        <p:nvSpPr>
          <p:cNvPr id="560" name="Google Shape;560;p67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Фреймворк от Google, который пишет запросы для SQLite за вас.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100% случаях за вас скрипт фреймворк не напишет, поэтому знания SQL желательны. Но для простых структур - достаточно знание работы самого фреймворка.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Работа фреймворка основывается на большом количестве аннотацию, при помощи которых описываются сущности и интерфейсы.</a:t>
            </a:r>
            <a:endParaRPr/>
          </a:p>
        </p:txBody>
      </p:sp>
      <p:sp>
        <p:nvSpPr>
          <p:cNvPr id="561" name="Google Shape;561;p67"/>
          <p:cNvSpPr txBox="1"/>
          <p:nvPr/>
        </p:nvSpPr>
        <p:spPr>
          <a:xfrm>
            <a:off x="5981625" y="0"/>
            <a:ext cx="6210300" cy="69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Пример описания структуры без SQL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@Entity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tableName =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"statistic"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indices = [Index(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)],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foreignKeys = [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ForeignKey(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entity = ResultsDbEntity::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parentColumns = [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childColumns = [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"result_id"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),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ForeignKey(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entity = DifficultyLevelsDbEntity::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parentColumns = [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childColumns = [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"difficult_id"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]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StatisticDbEntity(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@PrimaryKey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(autoGenerate =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id: Long,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@ColumnInfo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(name =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"result_id"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resultId: Long,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@ColumnInfo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(name =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"difficult_id"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difficultId: Long,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mistakes: Long,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points: Long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@Entity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(tableName =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"results"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ResultsDbEntity(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@PrimaryKey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id: Long,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@ColumnInfo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(name =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"result_name"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resultName: String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@Dao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StatisticDao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@Insert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(entity = StatisticDbEntity::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insertNewStatisticData(statistic: StatisticDbEntity)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@Query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"SELECT statistic.id, result_name, difficulty_name, mistakes, points FROM statistic\n"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+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"INNER JOIN results ON statistic.result_id = results.id\n"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+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ru-RU" sz="10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"INNER JOIN difficulty_levels ON statistic.difficult_id = difficulty_levels.id;"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getAllStatisticData(): List&lt;StatisticInfoTuple&gt;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8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Hello NoSql</a:t>
            </a:r>
            <a:endParaRPr/>
          </a:p>
        </p:txBody>
      </p:sp>
      <p:sp>
        <p:nvSpPr>
          <p:cNvPr id="568" name="Google Shape;568;p68"/>
          <p:cNvSpPr txBox="1"/>
          <p:nvPr>
            <p:ph idx="1" type="body"/>
          </p:nvPr>
        </p:nvSpPr>
        <p:spPr>
          <a:xfrm>
            <a:off x="677325" y="1773245"/>
            <a:ext cx="5304300" cy="27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Не реляционная структура</a:t>
            </a:r>
            <a:r>
              <a:rPr lang="ru-RU"/>
              <a:t>:)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не супер сложных зависимостей - одно из лучших решений. Гибкая структура, минимальные описания структур. Для Android такие фреймворки вообще выглядят как key-value хранилища.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Вне Android тоже достаточно популярный подход. Как пример - MongoDB.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Примеры фреймворков: realm, OrmLite, PaperDB, Hawk</a:t>
            </a:r>
            <a:endParaRPr/>
          </a:p>
        </p:txBody>
      </p:sp>
      <p:pic>
        <p:nvPicPr>
          <p:cNvPr id="569" name="Google Shape;56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4034" y="1488650"/>
            <a:ext cx="5624744" cy="521695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68"/>
          <p:cNvSpPr txBox="1"/>
          <p:nvPr/>
        </p:nvSpPr>
        <p:spPr>
          <a:xfrm>
            <a:off x="677325" y="4715950"/>
            <a:ext cx="4828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// Пример записи на PaperDB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Paper.book("for-user-1").write("contacts", contacts)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Paper.book("for-user-2").write("contacts", contacts)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val contacts = Paper.book().read("contacts")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9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Поскольку </a:t>
            </a:r>
            <a:r>
              <a:rPr lang="ru-RU"/>
              <a:t>высокоуровневый</a:t>
            </a:r>
            <a:r>
              <a:rPr lang="ru-RU"/>
              <a:t> язык использования - требуется изучать особенности фреймворка, чтобы разруливать сложные кейсы;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Основная проблема зачастую - это перенос данных при обновлении схем баз данных;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Исправление ошибок может потребовать много времени.</a:t>
            </a:r>
            <a:endParaRPr/>
          </a:p>
        </p:txBody>
      </p:sp>
      <p:sp>
        <p:nvSpPr>
          <p:cNvPr id="577" name="Google Shape;577;p69"/>
          <p:cNvSpPr txBox="1"/>
          <p:nvPr>
            <p:ph idx="2" type="body"/>
          </p:nvPr>
        </p:nvSpPr>
        <p:spPr>
          <a:xfrm>
            <a:off x="6228824" y="1773239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Для простых ситуаций проблем не вызывает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Не требует изучать ограничения SQLite;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Если база в </a:t>
            </a:r>
            <a:r>
              <a:rPr lang="ru-RU"/>
              <a:t>фреймворке</a:t>
            </a:r>
            <a:r>
              <a:rPr lang="ru-RU"/>
              <a:t> вообще самописная, то может предоставлять больше возможностей, чем обычный SQLite;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Все равно над SQLite будут писаться какие-то упрощения, а в ORM и прочих фреймворках эти упрощения уже и так написаны.</a:t>
            </a:r>
            <a:endParaRPr/>
          </a:p>
        </p:txBody>
      </p:sp>
      <p:sp>
        <p:nvSpPr>
          <p:cNvPr id="578" name="Google Shape;578;p69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Минусы и плюсы?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70"/>
          <p:cNvSpPr txBox="1"/>
          <p:nvPr>
            <p:ph type="title"/>
          </p:nvPr>
        </p:nvSpPr>
        <p:spPr>
          <a:xfrm>
            <a:off x="1999417" y="2971952"/>
            <a:ext cx="81933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Немного историй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1"/>
          <p:cNvSpPr txBox="1"/>
          <p:nvPr>
            <p:ph type="title"/>
          </p:nvPr>
        </p:nvSpPr>
        <p:spPr>
          <a:xfrm>
            <a:off x="603172" y="1119966"/>
            <a:ext cx="4621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</a:pPr>
            <a:r>
              <a:rPr lang="ru-RU">
                <a:solidFill>
                  <a:schemeClr val="dk1"/>
                </a:solidFill>
              </a:rPr>
              <a:t>File Storage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0" name="Google Shape;590;p71"/>
          <p:cNvSpPr txBox="1"/>
          <p:nvPr/>
        </p:nvSpPr>
        <p:spPr>
          <a:xfrm>
            <a:off x="603172" y="3250429"/>
            <a:ext cx="49578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1" name="Google Shape;591;p71"/>
          <p:cNvPicPr preferRelativeResize="0"/>
          <p:nvPr/>
        </p:nvPicPr>
        <p:blipFill rotWithShape="1">
          <a:blip r:embed="rId3">
            <a:alphaModFix/>
          </a:blip>
          <a:srcRect b="18970" l="26834" r="19880" t="19137"/>
          <a:stretch/>
        </p:blipFill>
        <p:spPr>
          <a:xfrm>
            <a:off x="6095999" y="0"/>
            <a:ext cx="6096000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71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71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71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71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71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71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71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72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External Storage</a:t>
            </a:r>
            <a:endParaRPr/>
          </a:p>
        </p:txBody>
      </p:sp>
      <p:sp>
        <p:nvSpPr>
          <p:cNvPr id="605" name="Google Shape;605;p72"/>
          <p:cNvSpPr txBox="1"/>
          <p:nvPr>
            <p:ph idx="1" type="body"/>
          </p:nvPr>
        </p:nvSpPr>
        <p:spPr>
          <a:xfrm>
            <a:off x="677325" y="1773252"/>
            <a:ext cx="5304300" cy="493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начала…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Необходимо проверить состояние внешнего хранилища: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Environment.getExternalStorageState()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Возможные состояния: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Environment.MEDIA_MOUNTED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Environment.MEDIA_MOUNTED_READ_ONLY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Вншнее хранилище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Начиная с Android API 30 надо уже проверять разрешение, для получения свободного доступа: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Environment.isExternalStorageManager()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Или использовать общие хранилища: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72"/>
          <p:cNvSpPr txBox="1"/>
          <p:nvPr/>
        </p:nvSpPr>
        <p:spPr>
          <a:xfrm>
            <a:off x="5981625" y="3904075"/>
            <a:ext cx="62103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isExternalStorageWritable(): Boolean 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state = Environment.getExternalStorageState()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Environment.MEDIA_MOUNTED == state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isExternalStorageReadable(): Boolean 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state = Environment.getExternalStorageState()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Environment.MEDIA_MOUNTED == state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|| Environment.MEDIA_MOUNTED_READ_ONLY == state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7" name="Google Shape;607;p72"/>
          <p:cNvSpPr txBox="1"/>
          <p:nvPr/>
        </p:nvSpPr>
        <p:spPr>
          <a:xfrm>
            <a:off x="5981625" y="1606525"/>
            <a:ext cx="62103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&lt;uses-permission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android:name=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"android.permission.WRITE_EXTERNAL_STORAGE"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android:maxSdkVersion=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"29"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&lt;uses-permission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android:name=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"android.permission.MANAGE_EXTERNAL_STORAGE"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android:minSdkVersion=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"30"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6"/>
          <p:cNvPicPr preferRelativeResize="0"/>
          <p:nvPr/>
        </p:nvPicPr>
        <p:blipFill rotWithShape="1">
          <a:blip r:embed="rId3">
            <a:alphaModFix/>
          </a:blip>
          <a:srcRect b="26084" l="20473" r="9289" t="2608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6"/>
          <p:cNvSpPr txBox="1"/>
          <p:nvPr>
            <p:ph type="title"/>
          </p:nvPr>
        </p:nvSpPr>
        <p:spPr>
          <a:xfrm>
            <a:off x="603172" y="1119966"/>
            <a:ext cx="59835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>
                <a:solidFill>
                  <a:schemeClr val="lt1"/>
                </a:solidFill>
              </a:rPr>
              <a:t>Для чего это надо?</a:t>
            </a:r>
            <a:endParaRPr/>
          </a:p>
        </p:txBody>
      </p:sp>
      <p:sp>
        <p:nvSpPr>
          <p:cNvPr id="377" name="Google Shape;377;p46"/>
          <p:cNvSpPr/>
          <p:nvPr/>
        </p:nvSpPr>
        <p:spPr>
          <a:xfrm>
            <a:off x="658813" y="5548708"/>
            <a:ext cx="189326" cy="1893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46"/>
          <p:cNvSpPr/>
          <p:nvPr/>
        </p:nvSpPr>
        <p:spPr>
          <a:xfrm>
            <a:off x="1182274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6"/>
          <p:cNvSpPr/>
          <p:nvPr/>
        </p:nvSpPr>
        <p:spPr>
          <a:xfrm>
            <a:off x="1705735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46"/>
          <p:cNvSpPr/>
          <p:nvPr/>
        </p:nvSpPr>
        <p:spPr>
          <a:xfrm>
            <a:off x="2229196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46"/>
          <p:cNvSpPr/>
          <p:nvPr/>
        </p:nvSpPr>
        <p:spPr>
          <a:xfrm>
            <a:off x="2752657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46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46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3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Далее уже смотреть на </a:t>
            </a:r>
            <a:r>
              <a:rPr lang="ru-RU"/>
              <a:t>Storage Access Framework</a:t>
            </a:r>
            <a:endParaRPr/>
          </a:p>
        </p:txBody>
      </p:sp>
      <p:pic>
        <p:nvPicPr>
          <p:cNvPr id="614" name="Google Shape;614;p73"/>
          <p:cNvPicPr preferRelativeResize="0"/>
          <p:nvPr/>
        </p:nvPicPr>
        <p:blipFill rotWithShape="1">
          <a:blip r:embed="rId3">
            <a:alphaModFix/>
          </a:blip>
          <a:srcRect b="0" l="0" r="0" t="21476"/>
          <a:stretch/>
        </p:blipFill>
        <p:spPr>
          <a:xfrm>
            <a:off x="441175" y="1491725"/>
            <a:ext cx="11328101" cy="500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4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Внешнее хранилище, иногда не внешнее..</a:t>
            </a:r>
            <a:endParaRPr/>
          </a:p>
        </p:txBody>
      </p:sp>
      <p:pic>
        <p:nvPicPr>
          <p:cNvPr descr="Image" id="621" name="Google Shape;621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4438" y="1577380"/>
            <a:ext cx="8381572" cy="4966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75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Простыми словами - доступ к файлам имеет только ваше приложение. В общем случае - никто в эти файлы влезть не сможет.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Важные методы Context: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getFilesDir() - путь до приватной директории приложени</a:t>
            </a:r>
            <a:r>
              <a:rPr lang="ru-RU"/>
              <a:t>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getDir(String name, int mode) - открывает/создает директорию в приватном хранилище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getCacheDir() - путь до директории для хранения кэшей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deleteFile(String name) - удаляет приватный файл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fileList() - список приватных файлов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75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Internal Storage</a:t>
            </a:r>
            <a:endParaRPr/>
          </a:p>
        </p:txBody>
      </p:sp>
      <p:pic>
        <p:nvPicPr>
          <p:cNvPr id="629" name="Google Shape;62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659" y="2162350"/>
            <a:ext cx="297180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76"/>
          <p:cNvPicPr preferRelativeResize="0"/>
          <p:nvPr/>
        </p:nvPicPr>
        <p:blipFill rotWithShape="1">
          <a:blip r:embed="rId3">
            <a:alphaModFix/>
          </a:blip>
          <a:srcRect b="15146" l="17952" r="98" t="11073"/>
          <a:stretch/>
        </p:blipFill>
        <p:spPr>
          <a:xfrm>
            <a:off x="3309295" y="0"/>
            <a:ext cx="89858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76"/>
          <p:cNvSpPr txBox="1"/>
          <p:nvPr>
            <p:ph type="title"/>
          </p:nvPr>
        </p:nvSpPr>
        <p:spPr>
          <a:xfrm>
            <a:off x="603172" y="1119966"/>
            <a:ext cx="46215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>
                <a:solidFill>
                  <a:schemeClr val="lt1"/>
                </a:solidFill>
              </a:rPr>
              <a:t>Account Manager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6" name="Google Shape;636;p76"/>
          <p:cNvSpPr txBox="1"/>
          <p:nvPr/>
        </p:nvSpPr>
        <p:spPr>
          <a:xfrm>
            <a:off x="603172" y="3250429"/>
            <a:ext cx="49578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76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76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76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76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76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76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76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7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Хранение данных вне приложения</a:t>
            </a:r>
            <a:endParaRPr/>
          </a:p>
        </p:txBody>
      </p:sp>
      <p:sp>
        <p:nvSpPr>
          <p:cNvPr id="650" name="Google Shape;650;p77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Данные не теряются (есть НО)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Тесно интегрирован в систему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Сложная реализация!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Но, при правильной реализации, можно создать аккаунт, при помощи которого могут авторизоваться другие приложения (как пример - гугловые приложения).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работы этого подхода: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Зарегистрировать пермишены для работы с аккаунтами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Реализовать </a:t>
            </a:r>
            <a:r>
              <a:rPr lang="ru-RU"/>
              <a:t>AbstractAccountAuthenticator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Реализовать Service для предоставления аутентификатора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Если необходима фоновое обновление данных - то еще реализовать и SyncAdapter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И фиксить возникающие проблемы:)</a:t>
            </a:r>
            <a:endParaRPr/>
          </a:p>
        </p:txBody>
      </p:sp>
      <p:pic>
        <p:nvPicPr>
          <p:cNvPr id="651" name="Google Shape;65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3734" y="1641050"/>
            <a:ext cx="3798942" cy="52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6" name="Google Shape;656;p78"/>
          <p:cNvPicPr preferRelativeResize="0"/>
          <p:nvPr/>
        </p:nvPicPr>
        <p:blipFill rotWithShape="1">
          <a:blip r:embed="rId3">
            <a:alphaModFix/>
          </a:blip>
          <a:srcRect b="9240" l="0" r="3105" t="4670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78"/>
          <p:cNvSpPr txBox="1"/>
          <p:nvPr>
            <p:ph type="title"/>
          </p:nvPr>
        </p:nvSpPr>
        <p:spPr>
          <a:xfrm>
            <a:off x="603171" y="1119966"/>
            <a:ext cx="8439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Content Provider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8" name="Google Shape;658;p78"/>
          <p:cNvSpPr txBox="1"/>
          <p:nvPr/>
        </p:nvSpPr>
        <p:spPr>
          <a:xfrm>
            <a:off x="646113" y="4724400"/>
            <a:ext cx="32994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78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78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78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78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78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78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78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9"/>
          <p:cNvSpPr txBox="1"/>
          <p:nvPr>
            <p:ph type="title"/>
          </p:nvPr>
        </p:nvSpPr>
        <p:spPr>
          <a:xfrm>
            <a:off x="1999342" y="2514752"/>
            <a:ext cx="8193300" cy="182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Основной компонент Android!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80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Старт приложения</a:t>
            </a:r>
            <a:endParaRPr/>
          </a:p>
        </p:txBody>
      </p:sp>
      <p:pic>
        <p:nvPicPr>
          <p:cNvPr id="678" name="Google Shape;67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713" y="1500350"/>
            <a:ext cx="9236568" cy="52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4" name="Google Shape;68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400" y="456063"/>
            <a:ext cx="8509199" cy="594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ContentProvider</a:t>
            </a:r>
            <a:endParaRPr/>
          </a:p>
        </p:txBody>
      </p:sp>
      <p:sp>
        <p:nvSpPr>
          <p:cNvPr id="691" name="Google Shape;691;p82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Интерфейс для доступа к данным приложения. Как из своего приложения так и из другого.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Хранение данных остается на совести разработчика.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Инициализируется</a:t>
            </a:r>
            <a:r>
              <a:rPr lang="ru-RU"/>
              <a:t> для одного процесса (?), но может данные передавать разным процессам, в виде Cursor.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Создается до Application.onCreate! И эту особенность можно использовать в разных целях.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Важно заполнить поля: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name </a:t>
            </a:r>
            <a:r>
              <a:rPr lang="ru-RU"/>
              <a:t>- сам класс с именем пакета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authorities </a:t>
            </a:r>
            <a:r>
              <a:rPr lang="ru-RU"/>
              <a:t>- идентификатор для поиска провайдера. Должен быть уникальным.</a:t>
            </a:r>
            <a:endParaRPr/>
          </a:p>
        </p:txBody>
      </p:sp>
      <p:sp>
        <p:nvSpPr>
          <p:cNvPr id="692" name="Google Shape;692;p82"/>
          <p:cNvSpPr txBox="1"/>
          <p:nvPr/>
        </p:nvSpPr>
        <p:spPr>
          <a:xfrm>
            <a:off x="6555700" y="2176600"/>
            <a:ext cx="53043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&lt;provider android:authorities=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"list"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android:directBootAware=[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android:enabled=[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android:exported=[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android:grantUriPermissions=[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android:icon=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"drawable resource"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android:initOrder=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"integer"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android:label=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 resource"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android:multiprocess=[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android:name=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android:permission=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android:process=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android:readPermission=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"string"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android:syncable=[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"true"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"false"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android:writePermission=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"string"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&gt;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...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&lt;/provider&gt;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/>
          <p:nvPr/>
        </p:nvSpPr>
        <p:spPr>
          <a:xfrm>
            <a:off x="-747195" y="-916337"/>
            <a:ext cx="13689200" cy="8692459"/>
          </a:xfrm>
          <a:custGeom>
            <a:rect b="b" l="l" r="r" t="t"/>
            <a:pathLst>
              <a:path extrusionOk="0" h="8338090" w="13131127">
                <a:moveTo>
                  <a:pt x="1931349" y="111"/>
                </a:moveTo>
                <a:lnTo>
                  <a:pt x="300951" y="111"/>
                </a:lnTo>
                <a:cubicBezTo>
                  <a:pt x="151900" y="111"/>
                  <a:pt x="77407" y="111"/>
                  <a:pt x="33467" y="48206"/>
                </a:cubicBezTo>
                <a:cubicBezTo>
                  <a:pt x="-10473" y="96300"/>
                  <a:pt x="-3812" y="169883"/>
                  <a:pt x="9575" y="316216"/>
                </a:cubicBezTo>
                <a:cubicBezTo>
                  <a:pt x="411570" y="4727600"/>
                  <a:pt x="2815085" y="8439209"/>
                  <a:pt x="7257462" y="8336104"/>
                </a:cubicBezTo>
                <a:cubicBezTo>
                  <a:pt x="7388194" y="8333094"/>
                  <a:pt x="7453591" y="8331557"/>
                  <a:pt x="7495674" y="8288522"/>
                </a:cubicBezTo>
                <a:cubicBezTo>
                  <a:pt x="7537757" y="8245486"/>
                  <a:pt x="7537757" y="8178948"/>
                  <a:pt x="7537757" y="8045871"/>
                </a:cubicBezTo>
                <a:lnTo>
                  <a:pt x="7537757" y="5363332"/>
                </a:lnTo>
                <a:cubicBezTo>
                  <a:pt x="9577195" y="5646584"/>
                  <a:pt x="10349670" y="6995795"/>
                  <a:pt x="10823213" y="8121311"/>
                </a:cubicBezTo>
                <a:cubicBezTo>
                  <a:pt x="10866385" y="8223776"/>
                  <a:pt x="10887970" y="8275009"/>
                  <a:pt x="10925185" y="8299985"/>
                </a:cubicBezTo>
                <a:cubicBezTo>
                  <a:pt x="10962400" y="8324961"/>
                  <a:pt x="11013193" y="8324705"/>
                  <a:pt x="11115101" y="8324705"/>
                </a:cubicBezTo>
                <a:lnTo>
                  <a:pt x="12838696" y="8324705"/>
                </a:lnTo>
                <a:cubicBezTo>
                  <a:pt x="12980381" y="8324705"/>
                  <a:pt x="13051158" y="8324705"/>
                  <a:pt x="13095484" y="8271295"/>
                </a:cubicBezTo>
                <a:cubicBezTo>
                  <a:pt x="13139808" y="8217884"/>
                  <a:pt x="13141409" y="8152627"/>
                  <a:pt x="13104899" y="8031654"/>
                </a:cubicBezTo>
                <a:cubicBezTo>
                  <a:pt x="12658452" y="6551480"/>
                  <a:pt x="11501339" y="4773068"/>
                  <a:pt x="9840131" y="4166282"/>
                </a:cubicBezTo>
                <a:cubicBezTo>
                  <a:pt x="9840131" y="4166282"/>
                  <a:pt x="9840131" y="4166282"/>
                  <a:pt x="9840772" y="4165642"/>
                </a:cubicBezTo>
                <a:cubicBezTo>
                  <a:pt x="11064884" y="3565772"/>
                  <a:pt x="12429400" y="1985374"/>
                  <a:pt x="12827358" y="308659"/>
                </a:cubicBezTo>
                <a:cubicBezTo>
                  <a:pt x="12858744" y="176543"/>
                  <a:pt x="12869249" y="109365"/>
                  <a:pt x="12824925" y="54738"/>
                </a:cubicBezTo>
                <a:cubicBezTo>
                  <a:pt x="12780600" y="111"/>
                  <a:pt x="12706683" y="111"/>
                  <a:pt x="12558914" y="111"/>
                </a:cubicBezTo>
                <a:lnTo>
                  <a:pt x="10895465" y="111"/>
                </a:lnTo>
                <a:cubicBezTo>
                  <a:pt x="10781898" y="111"/>
                  <a:pt x="10725148" y="111"/>
                  <a:pt x="10685628" y="29890"/>
                </a:cubicBezTo>
                <a:cubicBezTo>
                  <a:pt x="10646107" y="59669"/>
                  <a:pt x="10629582" y="117754"/>
                  <a:pt x="10596466" y="233732"/>
                </a:cubicBezTo>
                <a:lnTo>
                  <a:pt x="10596466" y="233732"/>
                </a:lnTo>
                <a:cubicBezTo>
                  <a:pt x="10218555" y="1573272"/>
                  <a:pt x="9033579" y="3035643"/>
                  <a:pt x="7537757" y="3301924"/>
                </a:cubicBezTo>
                <a:lnTo>
                  <a:pt x="7537757" y="295595"/>
                </a:lnTo>
                <a:cubicBezTo>
                  <a:pt x="7537757" y="156306"/>
                  <a:pt x="7537757" y="86630"/>
                  <a:pt x="7494457" y="43403"/>
                </a:cubicBezTo>
                <a:cubicBezTo>
                  <a:pt x="7451157" y="175"/>
                  <a:pt x="7381404" y="111"/>
                  <a:pt x="7242217" y="111"/>
                </a:cubicBezTo>
                <a:lnTo>
                  <a:pt x="5619954" y="111"/>
                </a:lnTo>
                <a:cubicBezTo>
                  <a:pt x="5480639" y="111"/>
                  <a:pt x="5410950" y="111"/>
                  <a:pt x="5367650" y="43403"/>
                </a:cubicBezTo>
                <a:cubicBezTo>
                  <a:pt x="5324350" y="86694"/>
                  <a:pt x="5324414" y="156306"/>
                  <a:pt x="5324414" y="295595"/>
                </a:cubicBezTo>
                <a:lnTo>
                  <a:pt x="5324414" y="5720487"/>
                </a:lnTo>
                <a:cubicBezTo>
                  <a:pt x="3777349" y="5414693"/>
                  <a:pt x="2440569" y="3146817"/>
                  <a:pt x="2230027" y="281186"/>
                </a:cubicBezTo>
                <a:cubicBezTo>
                  <a:pt x="2220163" y="146700"/>
                  <a:pt x="2215231" y="79137"/>
                  <a:pt x="2172380" y="39624"/>
                </a:cubicBezTo>
                <a:cubicBezTo>
                  <a:pt x="2129529" y="111"/>
                  <a:pt x="2063490" y="111"/>
                  <a:pt x="1931029" y="111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47"/>
          <p:cNvSpPr txBox="1"/>
          <p:nvPr>
            <p:ph type="title"/>
          </p:nvPr>
        </p:nvSpPr>
        <p:spPr>
          <a:xfrm>
            <a:off x="1999342" y="2971805"/>
            <a:ext cx="8193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</a:pPr>
            <a:r>
              <a:rPr lang="ru-RU"/>
              <a:t>Поиграем в БИНГО</a:t>
            </a:r>
            <a:endParaRPr/>
          </a:p>
        </p:txBody>
      </p:sp>
      <p:sp>
        <p:nvSpPr>
          <p:cNvPr id="390" name="Google Shape;390;p47"/>
          <p:cNvSpPr txBox="1"/>
          <p:nvPr/>
        </p:nvSpPr>
        <p:spPr>
          <a:xfrm>
            <a:off x="3670373" y="4076054"/>
            <a:ext cx="48513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3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Необходимо имплементировать: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onCreate</a:t>
            </a:r>
            <a:r>
              <a:rPr lang="ru-RU"/>
              <a:t>() - вызывается при инициализации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query</a:t>
            </a:r>
            <a:r>
              <a:rPr lang="ru-RU"/>
              <a:t>(Uri, String, Bundle, CancellationSignal) - для возврата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insert</a:t>
            </a:r>
            <a:r>
              <a:rPr lang="ru-RU"/>
              <a:t>(Uri, ContentValues) - для записи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update</a:t>
            </a:r>
            <a:r>
              <a:rPr lang="ru-RU"/>
              <a:t>(Uri, ContentValues, Bundle) - для обновления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delete</a:t>
            </a:r>
            <a:r>
              <a:rPr lang="ru-RU"/>
              <a:t>(Uri, Bundle) - для удаления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getType</a:t>
            </a:r>
            <a:r>
              <a:rPr lang="ru-RU"/>
              <a:t>(Uri) - для определения MIME-типа данных</a:t>
            </a:r>
            <a:endParaRPr/>
          </a:p>
        </p:txBody>
      </p:sp>
      <p:sp>
        <p:nvSpPr>
          <p:cNvPr id="699" name="Google Shape;699;p83"/>
          <p:cNvSpPr txBox="1"/>
          <p:nvPr>
            <p:ph idx="2" type="body"/>
          </p:nvPr>
        </p:nvSpPr>
        <p:spPr>
          <a:xfrm>
            <a:off x="6228824" y="1773239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Взаимодействие идет через Context.contentResolver.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Основные методы:)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query </a:t>
            </a:r>
            <a:r>
              <a:rPr lang="ru-RU"/>
              <a:t>- для получения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insert </a:t>
            </a:r>
            <a:r>
              <a:rPr lang="ru-RU"/>
              <a:t>- для вставки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update </a:t>
            </a:r>
            <a:r>
              <a:rPr lang="ru-RU"/>
              <a:t>- для обновления данных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-RU"/>
              <a:t>delete </a:t>
            </a:r>
            <a:r>
              <a:rPr lang="ru-RU"/>
              <a:t>- для удаления данных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Методы имеют вариативные параметры, которые управляют данными, сортировкам.</a:t>
            </a:r>
            <a:endParaRPr/>
          </a:p>
        </p:txBody>
      </p:sp>
      <p:sp>
        <p:nvSpPr>
          <p:cNvPr id="700" name="Google Shape;700;p83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Имплементация… ох….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84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Запускается до старта приложения!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Эта особенность используется фремйворками для ранней инициализации: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Фреймоврк для ловли крэшей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Инициализация некоторых систем аналитик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Инициализация компонентов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Обратить внимание на фреймворки: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firebase crashlytics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-RU"/>
              <a:t>androidx App Startup</a:t>
            </a:r>
            <a:endParaRPr/>
          </a:p>
        </p:txBody>
      </p:sp>
      <p:sp>
        <p:nvSpPr>
          <p:cNvPr id="707" name="Google Shape;707;p84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Еще раз вспомним про особенности</a:t>
            </a:r>
            <a:endParaRPr/>
          </a:p>
        </p:txBody>
      </p:sp>
      <p:pic>
        <p:nvPicPr>
          <p:cNvPr id="708" name="Google Shape;70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1401" y="2084625"/>
            <a:ext cx="5111725" cy="287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5"/>
          <p:cNvSpPr txBox="1"/>
          <p:nvPr>
            <p:ph idx="1" type="body"/>
          </p:nvPr>
        </p:nvSpPr>
        <p:spPr>
          <a:xfrm>
            <a:off x="677325" y="1773242"/>
            <a:ext cx="5304300" cy="164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Предоставление системе контента в виде Слайсов.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Данный компонент скорее стоит воспринимать как пример развития ContentProvider. К сожалению, после анонса, Слайсы не были сильно востребованы, и сейчас в системе увидеть их не так просто.</a:t>
            </a:r>
            <a:endParaRPr/>
          </a:p>
        </p:txBody>
      </p:sp>
      <p:sp>
        <p:nvSpPr>
          <p:cNvPr id="715" name="Google Shape;715;p85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Еще интересное использование - SliceProvider</a:t>
            </a:r>
            <a:endParaRPr/>
          </a:p>
        </p:txBody>
      </p:sp>
      <p:pic>
        <p:nvPicPr>
          <p:cNvPr id="716" name="Google Shape;71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1309" y="2266888"/>
            <a:ext cx="5905567" cy="3440136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85"/>
          <p:cNvSpPr txBox="1"/>
          <p:nvPr/>
        </p:nvSpPr>
        <p:spPr>
          <a:xfrm>
            <a:off x="708075" y="3774500"/>
            <a:ext cx="5242800" cy="22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MySliceProvider extends SliceProvider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Slice onBindSlice(Uri sliceUri)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String path = sliceUri.getPath();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switch (path)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case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"/weather"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createWeatherSlice(sliceUri);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case </a:t>
            </a:r>
            <a:r>
              <a:rPr lang="ru-RU" sz="10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"/traffic"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createTrafficSlice(sliceUri);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86"/>
          <p:cNvSpPr txBox="1"/>
          <p:nvPr>
            <p:ph type="title"/>
          </p:nvPr>
        </p:nvSpPr>
        <p:spPr>
          <a:xfrm>
            <a:off x="620713" y="583317"/>
            <a:ext cx="54753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48"/>
          <p:cNvGrpSpPr/>
          <p:nvPr/>
        </p:nvGrpSpPr>
        <p:grpSpPr>
          <a:xfrm>
            <a:off x="671524" y="1773230"/>
            <a:ext cx="11009510" cy="4392505"/>
            <a:chOff x="671525" y="1773231"/>
            <a:chExt cx="10779516" cy="3959747"/>
          </a:xfrm>
        </p:grpSpPr>
        <p:sp>
          <p:nvSpPr>
            <p:cNvPr id="396" name="Google Shape;396;p48"/>
            <p:cNvSpPr/>
            <p:nvPr/>
          </p:nvSpPr>
          <p:spPr>
            <a:xfrm>
              <a:off x="671525" y="1773232"/>
              <a:ext cx="5278500" cy="121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179387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600">
                  <a:solidFill>
                    <a:schemeClr val="lt1"/>
                  </a:solidFill>
                </a:rPr>
                <a:t>Кэширование</a:t>
              </a:r>
              <a:endParaRPr b="1" sz="1600">
                <a:solidFill>
                  <a:schemeClr val="lt1"/>
                </a:solidFill>
              </a:endParaRPr>
            </a:p>
            <a:p>
              <a:pPr indent="0" lvl="0" marL="179387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>
                  <a:solidFill>
                    <a:schemeClr val="lt1"/>
                  </a:solidFill>
                </a:rPr>
                <a:t>Сохранение каких-то данных, чтобы не повторять запросы</a:t>
              </a:r>
              <a:endParaRPr sz="1600">
                <a:solidFill>
                  <a:schemeClr val="lt1"/>
                </a:solidFill>
              </a:endParaRPr>
            </a:p>
            <a:p>
              <a:pPr indent="0" lvl="0" marL="179388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</a:endParaRPr>
            </a:p>
          </p:txBody>
        </p:sp>
        <p:sp>
          <p:nvSpPr>
            <p:cNvPr id="397" name="Google Shape;397;p48"/>
            <p:cNvSpPr/>
            <p:nvPr/>
          </p:nvSpPr>
          <p:spPr>
            <a:xfrm>
              <a:off x="671525" y="3130755"/>
              <a:ext cx="5278500" cy="121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179387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600">
                  <a:solidFill>
                    <a:schemeClr val="lt1"/>
                  </a:solidFill>
                </a:rPr>
                <a:t>Хранение конфигураций</a:t>
              </a:r>
              <a:endParaRPr b="1" sz="1600">
                <a:solidFill>
                  <a:schemeClr val="lt1"/>
                </a:solidFill>
              </a:endParaRPr>
            </a:p>
            <a:p>
              <a:pPr indent="0" lvl="0" marL="179388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>
                  <a:solidFill>
                    <a:schemeClr val="lt1"/>
                  </a:solidFill>
                </a:rPr>
                <a:t>Данные, которые завязаны на предпочтения пользователя (динамические темы)</a:t>
              </a:r>
              <a:endParaRPr sz="1600">
                <a:solidFill>
                  <a:schemeClr val="lt1"/>
                </a:solidFill>
              </a:endParaRPr>
            </a:p>
          </p:txBody>
        </p:sp>
        <p:sp>
          <p:nvSpPr>
            <p:cNvPr id="398" name="Google Shape;398;p48"/>
            <p:cNvSpPr/>
            <p:nvPr/>
          </p:nvSpPr>
          <p:spPr>
            <a:xfrm>
              <a:off x="6172541" y="1773231"/>
              <a:ext cx="5278500" cy="121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179387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600">
                  <a:solidFill>
                    <a:schemeClr val="lt1"/>
                  </a:solidFill>
                </a:rPr>
                <a:t>Хранение данных</a:t>
              </a:r>
              <a:endParaRPr b="1" sz="1600">
                <a:solidFill>
                  <a:schemeClr val="lt1"/>
                </a:solidFill>
              </a:endParaRPr>
            </a:p>
            <a:p>
              <a:pPr indent="0" lvl="0" marL="179388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>
                  <a:solidFill>
                    <a:schemeClr val="lt1"/>
                  </a:solidFill>
                </a:rPr>
                <a:t>Персистентное хранение данных (чтобы пережить смерть приложения)</a:t>
              </a:r>
              <a:endParaRPr sz="1600">
                <a:solidFill>
                  <a:schemeClr val="lt1"/>
                </a:solidFill>
              </a:endParaRPr>
            </a:p>
          </p:txBody>
        </p:sp>
        <p:sp>
          <p:nvSpPr>
            <p:cNvPr id="399" name="Google Shape;399;p48"/>
            <p:cNvSpPr/>
            <p:nvPr/>
          </p:nvSpPr>
          <p:spPr>
            <a:xfrm>
              <a:off x="671525" y="4488277"/>
              <a:ext cx="5278500" cy="12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179387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-RU" sz="1600">
                  <a:solidFill>
                    <a:schemeClr val="lt1"/>
                  </a:solidFill>
                </a:rPr>
                <a:t>Хранение авторизационных данных</a:t>
              </a:r>
              <a:endParaRPr b="1" sz="1600">
                <a:solidFill>
                  <a:schemeClr val="lt1"/>
                </a:solidFill>
              </a:endParaRPr>
            </a:p>
            <a:p>
              <a:pPr indent="0" lvl="0" marL="179388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>
                  <a:solidFill>
                    <a:schemeClr val="lt1"/>
                  </a:solidFill>
                </a:rPr>
                <a:t>Токены, идентификаторы</a:t>
              </a:r>
              <a:endParaRPr sz="1600">
                <a:solidFill>
                  <a:schemeClr val="lt1"/>
                </a:solidFill>
              </a:endParaRPr>
            </a:p>
          </p:txBody>
        </p:sp>
      </p:grpSp>
      <p:sp>
        <p:nvSpPr>
          <p:cNvPr id="400" name="Google Shape;400;p48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/>
              <a:t>БИНГО</a:t>
            </a:r>
            <a:endParaRPr/>
          </a:p>
        </p:txBody>
      </p:sp>
      <p:sp>
        <p:nvSpPr>
          <p:cNvPr id="401" name="Google Shape;401;p48"/>
          <p:cNvSpPr/>
          <p:nvPr/>
        </p:nvSpPr>
        <p:spPr>
          <a:xfrm>
            <a:off x="6289650" y="3257099"/>
            <a:ext cx="5391000" cy="134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79387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chemeClr val="lt1"/>
                </a:solidFill>
              </a:rPr>
              <a:t>Пользовательский контент</a:t>
            </a:r>
            <a:endParaRPr b="1" sz="1600">
              <a:solidFill>
                <a:schemeClr val="lt1"/>
              </a:solidFill>
            </a:endParaRPr>
          </a:p>
          <a:p>
            <a:pPr indent="0" lvl="0" marL="179387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lt1"/>
                </a:solidFill>
              </a:rPr>
              <a:t>UGC, отложенные загрузки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402" name="Google Shape;402;p48"/>
          <p:cNvSpPr/>
          <p:nvPr/>
        </p:nvSpPr>
        <p:spPr>
          <a:xfrm>
            <a:off x="6289650" y="4820899"/>
            <a:ext cx="5391000" cy="134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79387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600">
                <a:solidFill>
                  <a:schemeClr val="lt1"/>
                </a:solidFill>
              </a:rPr>
              <a:t>Что-то еще…</a:t>
            </a:r>
            <a:endParaRPr b="1" sz="1600">
              <a:solidFill>
                <a:schemeClr val="lt1"/>
              </a:solidFill>
            </a:endParaRPr>
          </a:p>
          <a:p>
            <a:pPr indent="0" lvl="0" marL="179387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lt1"/>
                </a:solidFill>
              </a:rPr>
              <a:t>???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9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/>
              <a:t>Есть нюансы с хранением данных</a:t>
            </a:r>
            <a:endParaRPr/>
          </a:p>
        </p:txBody>
      </p:sp>
      <p:sp>
        <p:nvSpPr>
          <p:cNvPr id="408" name="Google Shape;408;p49"/>
          <p:cNvSpPr txBox="1"/>
          <p:nvPr>
            <p:ph idx="4294967295" type="body"/>
          </p:nvPr>
        </p:nvSpPr>
        <p:spPr>
          <a:xfrm>
            <a:off x="677863" y="1773238"/>
            <a:ext cx="44544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55587" lvl="1" marL="255587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ru-RU" sz="1600"/>
              <a:t>Пользователь может очистить кэш приложения</a:t>
            </a:r>
            <a:endParaRPr sz="1600"/>
          </a:p>
          <a:p>
            <a:pPr indent="-255587" lvl="1" marL="255587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ru-RU" sz="1600"/>
              <a:t>Пользователь может стереть данные приложения</a:t>
            </a:r>
            <a:endParaRPr sz="1600"/>
          </a:p>
          <a:p>
            <a:pPr indent="-255587" lvl="1" marL="255587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ru-RU" sz="1600"/>
              <a:t>Безопасность данных</a:t>
            </a:r>
            <a:endParaRPr/>
          </a:p>
          <a:p>
            <a:pPr indent="-255587" lvl="1" marL="255587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ru-RU" sz="1600"/>
              <a:t>Данные бесконечно растут</a:t>
            </a:r>
            <a:endParaRPr/>
          </a:p>
          <a:p>
            <a:pPr indent="-255587" lvl="1" marL="255587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ru-RU" sz="1600"/>
              <a:t>Обеспечения доступа к данным</a:t>
            </a:r>
            <a:endParaRPr/>
          </a:p>
        </p:txBody>
      </p:sp>
      <p:pic>
        <p:nvPicPr>
          <p:cNvPr descr="Рисунок 4" id="409" name="Google Shape;409;p49"/>
          <p:cNvPicPr preferRelativeResize="0"/>
          <p:nvPr/>
        </p:nvPicPr>
        <p:blipFill rotWithShape="1">
          <a:blip r:embed="rId3">
            <a:alphaModFix/>
          </a:blip>
          <a:srcRect b="129" l="0" r="0" t="129"/>
          <a:stretch/>
        </p:blipFill>
        <p:spPr>
          <a:xfrm>
            <a:off x="7132554" y="1607169"/>
            <a:ext cx="3919352" cy="825698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50"/>
          <p:cNvPicPr preferRelativeResize="0"/>
          <p:nvPr/>
        </p:nvPicPr>
        <p:blipFill rotWithShape="1">
          <a:blip r:embed="rId3">
            <a:alphaModFix/>
          </a:blip>
          <a:srcRect b="26084" l="20473" r="9289" t="2608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0"/>
          <p:cNvSpPr txBox="1"/>
          <p:nvPr>
            <p:ph type="title"/>
          </p:nvPr>
        </p:nvSpPr>
        <p:spPr>
          <a:xfrm>
            <a:off x="603175" y="1119975"/>
            <a:ext cx="8025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>
                <a:solidFill>
                  <a:schemeClr val="lt1"/>
                </a:solidFill>
              </a:rPr>
              <a:t>savedInstanceState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6" name="Google Shape;416;p50"/>
          <p:cNvSpPr txBox="1"/>
          <p:nvPr/>
        </p:nvSpPr>
        <p:spPr>
          <a:xfrm>
            <a:off x="603172" y="3250429"/>
            <a:ext cx="49578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36000" spcFirstLastPara="1" rIns="36000" wrap="square" tIns="36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50"/>
          <p:cNvSpPr/>
          <p:nvPr/>
        </p:nvSpPr>
        <p:spPr>
          <a:xfrm>
            <a:off x="658813" y="5548708"/>
            <a:ext cx="189300" cy="189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50"/>
          <p:cNvSpPr/>
          <p:nvPr/>
        </p:nvSpPr>
        <p:spPr>
          <a:xfrm>
            <a:off x="1182274" y="5548708"/>
            <a:ext cx="189300" cy="189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50"/>
          <p:cNvSpPr/>
          <p:nvPr/>
        </p:nvSpPr>
        <p:spPr>
          <a:xfrm>
            <a:off x="1705735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50"/>
          <p:cNvSpPr/>
          <p:nvPr/>
        </p:nvSpPr>
        <p:spPr>
          <a:xfrm>
            <a:off x="2229196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50"/>
          <p:cNvSpPr/>
          <p:nvPr/>
        </p:nvSpPr>
        <p:spPr>
          <a:xfrm>
            <a:off x="2752657" y="5548708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50"/>
          <p:cNvSpPr/>
          <p:nvPr/>
        </p:nvSpPr>
        <p:spPr>
          <a:xfrm>
            <a:off x="3276099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50"/>
          <p:cNvSpPr/>
          <p:nvPr/>
        </p:nvSpPr>
        <p:spPr>
          <a:xfrm>
            <a:off x="3799560" y="5548721"/>
            <a:ext cx="189300" cy="189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1"/>
          <p:cNvSpPr txBox="1"/>
          <p:nvPr>
            <p:ph type="title"/>
          </p:nvPr>
        </p:nvSpPr>
        <p:spPr>
          <a:xfrm>
            <a:off x="1999342" y="2514752"/>
            <a:ext cx="8193300" cy="182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Что знаете про этот тип хранения?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2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 случай, если было забыто</a:t>
            </a:r>
            <a:endParaRPr/>
          </a:p>
        </p:txBody>
      </p:sp>
      <p:sp>
        <p:nvSpPr>
          <p:cNvPr id="436" name="Google Shape;436;p52"/>
          <p:cNvSpPr txBox="1"/>
          <p:nvPr/>
        </p:nvSpPr>
        <p:spPr>
          <a:xfrm>
            <a:off x="595950" y="1396725"/>
            <a:ext cx="82746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MyFragment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: Fragment()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onCreate(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savedInstanceState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Bundle?)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.onCreate(savedInstanceState)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onViewCreated(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view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View,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savedInstanceState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Bundle?)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.onViewCreated(view, savedInstanceState)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onSaveInstanceState(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outState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Bundle)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.onSaveInstanceState(outState)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7" name="Google Shape;437;p52"/>
          <p:cNvSpPr txBox="1"/>
          <p:nvPr/>
        </p:nvSpPr>
        <p:spPr>
          <a:xfrm>
            <a:off x="4674450" y="4443400"/>
            <a:ext cx="6996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MyActivity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: Activity()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onCreate(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savedInstanceState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Bundle?)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.onCreate(savedInstanceState)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onSaveInstanceState(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outState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Bundle)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.onSaveInstanceState(outState)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K New Color">
  <a:themeElements>
    <a:clrScheme name="VK 2021">
      <a:dk1>
        <a:srgbClr val="000000"/>
      </a:dk1>
      <a:lt1>
        <a:srgbClr val="FFFFFF"/>
      </a:lt1>
      <a:dk2>
        <a:srgbClr val="0077FF"/>
      </a:dk2>
      <a:lt2>
        <a:srgbClr val="FFFFFF"/>
      </a:lt2>
      <a:accent1>
        <a:srgbClr val="0077FF"/>
      </a:accent1>
      <a:accent2>
        <a:srgbClr val="8024C0"/>
      </a:accent2>
      <a:accent3>
        <a:srgbClr val="FF3885"/>
      </a:accent3>
      <a:accent4>
        <a:srgbClr val="00EAFF"/>
      </a:accent4>
      <a:accent5>
        <a:srgbClr val="BEB6AE"/>
      </a:accent5>
      <a:accent6>
        <a:srgbClr val="17D685"/>
      </a:accent6>
      <a:hlink>
        <a:srgbClr val="0077FF"/>
      </a:hlink>
      <a:folHlink>
        <a:srgbClr val="A538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